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6" r:id="rId5"/>
    <p:sldId id="267" r:id="rId6"/>
    <p:sldId id="268" r:id="rId7"/>
    <p:sldId id="269" r:id="rId8"/>
    <p:sldId id="270" r:id="rId9"/>
    <p:sldId id="272" r:id="rId10"/>
    <p:sldId id="288" r:id="rId11"/>
    <p:sldId id="289" r:id="rId12"/>
    <p:sldId id="277" r:id="rId13"/>
    <p:sldId id="278" r:id="rId14"/>
    <p:sldId id="275" r:id="rId15"/>
    <p:sldId id="280" r:id="rId16"/>
    <p:sldId id="262" r:id="rId17"/>
    <p:sldId id="263" r:id="rId18"/>
    <p:sldId id="290" r:id="rId19"/>
    <p:sldId id="291" r:id="rId20"/>
    <p:sldId id="287" r:id="rId21"/>
    <p:sldId id="283" r:id="rId22"/>
    <p:sldId id="257"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E0000"/>
    <a:srgbClr val="EAD2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74" autoAdjust="0"/>
  </p:normalViewPr>
  <p:slideViewPr>
    <p:cSldViewPr snapToGrid="0">
      <p:cViewPr varScale="1">
        <p:scale>
          <a:sx n="58" d="100"/>
          <a:sy n="58" d="100"/>
        </p:scale>
        <p:origin x="6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6C16-CF70-45C6-8C2F-D28724460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A28EED-1A8A-4E3E-8725-6B7D54CB1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1AAECE-E59B-4306-80F8-7136EA07F4EF}"/>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5" name="Footer Placeholder 4">
            <a:extLst>
              <a:ext uri="{FF2B5EF4-FFF2-40B4-BE49-F238E27FC236}">
                <a16:creationId xmlns:a16="http://schemas.microsoft.com/office/drawing/2014/main" id="{8F8F0AD9-A7BE-41D7-892E-B4F6292D20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638B35-341E-4765-80C9-9491E46536B1}"/>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73167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7E718-B053-44D1-AA8E-0D418027E3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302DF9-8B71-462F-A129-124949E559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4EF38A-5202-40D8-B653-354DE11F7C2D}"/>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5" name="Footer Placeholder 4">
            <a:extLst>
              <a:ext uri="{FF2B5EF4-FFF2-40B4-BE49-F238E27FC236}">
                <a16:creationId xmlns:a16="http://schemas.microsoft.com/office/drawing/2014/main" id="{C9DF86E6-087A-483A-8747-F92DF80D50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94C5A2-811D-4622-9797-912010E93D81}"/>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40416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11CF5E-4CC9-4960-B034-9D1C0D0CE5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CE0137-265B-40CC-9237-4108C56419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D42AA2-5A1E-4F0F-8177-62640E0267CA}"/>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5" name="Footer Placeholder 4">
            <a:extLst>
              <a:ext uri="{FF2B5EF4-FFF2-40B4-BE49-F238E27FC236}">
                <a16:creationId xmlns:a16="http://schemas.microsoft.com/office/drawing/2014/main" id="{F06E37A1-3AE6-45E8-AC36-52697A1F55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8C39AD-9801-4939-AD74-699CA7BFFCBF}"/>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23841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60BF-9D78-4962-8B3E-46A69101AD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259068-3E2D-45C2-A4DF-90B7463052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3A0BB1-2698-4C8A-A377-8B3D41E53196}"/>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5" name="Footer Placeholder 4">
            <a:extLst>
              <a:ext uri="{FF2B5EF4-FFF2-40B4-BE49-F238E27FC236}">
                <a16:creationId xmlns:a16="http://schemas.microsoft.com/office/drawing/2014/main" id="{76B13EFF-1D88-4630-A062-DD6983237A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3F346C-3918-4EBA-8F79-992FB38BFFE0}"/>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101932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8C75D-FF37-4130-9127-1AD2C73268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B85DC55-2FFC-4F41-8A6A-80E84CC40A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6CF58A-9EF7-4B7D-86C7-C071A2A119E8}"/>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5" name="Footer Placeholder 4">
            <a:extLst>
              <a:ext uri="{FF2B5EF4-FFF2-40B4-BE49-F238E27FC236}">
                <a16:creationId xmlns:a16="http://schemas.microsoft.com/office/drawing/2014/main" id="{F5211D92-027B-46AD-AC4E-FD74D9B72D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CF1A86-3A50-45E6-B559-F02C3282F008}"/>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380292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E5DDA-A6DC-4D54-85C2-B4E41C8E4F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711B5E-319D-49C9-BCEB-19F9F31222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5EFB7F-7FD1-48E3-A6E5-FE8C4AEAE6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87A3C8-E855-4A2C-BAFF-56ED456462E9}"/>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6" name="Footer Placeholder 5">
            <a:extLst>
              <a:ext uri="{FF2B5EF4-FFF2-40B4-BE49-F238E27FC236}">
                <a16:creationId xmlns:a16="http://schemas.microsoft.com/office/drawing/2014/main" id="{40B1D7F2-530A-4391-B355-D427ED3035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9EF462-355F-4846-90BB-E340A1BD2D9A}"/>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70953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F82-E3FE-4A64-9459-0B39C7BE30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B0BB8B-4933-4DB5-9C80-5C8025F23F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091BB8-B807-41E0-B6A0-B4E1B053FC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FA84FF-55D4-4077-B290-5E996E8A48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5A6FDB-209D-47FE-B468-50C099A88B7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A6CC03-7BE8-4BF9-8ACF-32DC6FFAEFC1}"/>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8" name="Footer Placeholder 7">
            <a:extLst>
              <a:ext uri="{FF2B5EF4-FFF2-40B4-BE49-F238E27FC236}">
                <a16:creationId xmlns:a16="http://schemas.microsoft.com/office/drawing/2014/main" id="{818233C5-1746-4765-9A11-3562EE1506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F4D5A2-2A1B-4F50-81CA-6901FE3FE67D}"/>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84717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FA4E9-046D-49D6-A251-DC908B5A77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2D2323-F4A6-4761-AE1E-03DBDC6165F8}"/>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4" name="Footer Placeholder 3">
            <a:extLst>
              <a:ext uri="{FF2B5EF4-FFF2-40B4-BE49-F238E27FC236}">
                <a16:creationId xmlns:a16="http://schemas.microsoft.com/office/drawing/2014/main" id="{21FCD8D0-AEF1-4FE2-9703-DB6C9D4477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9AE59C-67D4-467E-9AD7-7B175C037E83}"/>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188602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B8BDD2-72EA-4C29-BCD5-C2D463D8C63C}"/>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3" name="Footer Placeholder 2">
            <a:extLst>
              <a:ext uri="{FF2B5EF4-FFF2-40B4-BE49-F238E27FC236}">
                <a16:creationId xmlns:a16="http://schemas.microsoft.com/office/drawing/2014/main" id="{49613737-C0D4-4B07-B4BA-0FB7D83C23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B3A1C8-95A4-495B-A714-9EA7189A4AF5}"/>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105971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6026-A70E-4369-847C-01B8FD9D18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3DFA88B-6F5A-48E4-B4BC-F957987399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1DD737-FC83-4860-B5E3-DDCC5B085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12A293-C96F-4CCB-9E17-742019EFC0D8}"/>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6" name="Footer Placeholder 5">
            <a:extLst>
              <a:ext uri="{FF2B5EF4-FFF2-40B4-BE49-F238E27FC236}">
                <a16:creationId xmlns:a16="http://schemas.microsoft.com/office/drawing/2014/main" id="{5C371D57-C5DC-408D-95F5-BFFED7B019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FC24CE-7D90-4DDC-B33E-FB616EEBCFEA}"/>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17479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4944-2DE0-49C5-85FE-1BD691DBC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CF5FF8-0A04-4F45-8D5D-455968A38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9B0ABB-73B9-426D-8D4D-DAB82D10D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B41DA1-D94B-48B4-9B25-B26C15E5A547}"/>
              </a:ext>
            </a:extLst>
          </p:cNvPr>
          <p:cNvSpPr>
            <a:spLocks noGrp="1"/>
          </p:cNvSpPr>
          <p:nvPr>
            <p:ph type="dt" sz="half" idx="10"/>
          </p:nvPr>
        </p:nvSpPr>
        <p:spPr/>
        <p:txBody>
          <a:bodyPr/>
          <a:lstStyle/>
          <a:p>
            <a:fld id="{6989A839-B4F0-4BFD-A18E-00E8CA6DFACE}" type="datetimeFigureOut">
              <a:rPr lang="en-IN" smtClean="0"/>
              <a:t>02-09-2018</a:t>
            </a:fld>
            <a:endParaRPr lang="en-IN"/>
          </a:p>
        </p:txBody>
      </p:sp>
      <p:sp>
        <p:nvSpPr>
          <p:cNvPr id="6" name="Footer Placeholder 5">
            <a:extLst>
              <a:ext uri="{FF2B5EF4-FFF2-40B4-BE49-F238E27FC236}">
                <a16:creationId xmlns:a16="http://schemas.microsoft.com/office/drawing/2014/main" id="{D68E7573-E17C-465D-AAFC-4710E6AD05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071C15-A242-437D-A739-5E36EF185B7C}"/>
              </a:ext>
            </a:extLst>
          </p:cNvPr>
          <p:cNvSpPr>
            <a:spLocks noGrp="1"/>
          </p:cNvSpPr>
          <p:nvPr>
            <p:ph type="sldNum" sz="quarter" idx="12"/>
          </p:nvPr>
        </p:nvSpPr>
        <p:spPr/>
        <p:txBody>
          <a:bodyPr/>
          <a:lstStyle/>
          <a:p>
            <a:fld id="{8D4A4762-C755-4F5F-B81C-A81E234AB2A8}" type="slidenum">
              <a:rPr lang="en-IN" smtClean="0"/>
              <a:t>‹#›</a:t>
            </a:fld>
            <a:endParaRPr lang="en-IN"/>
          </a:p>
        </p:txBody>
      </p:sp>
    </p:spTree>
    <p:extLst>
      <p:ext uri="{BB962C8B-B14F-4D97-AF65-F5344CB8AC3E}">
        <p14:creationId xmlns:p14="http://schemas.microsoft.com/office/powerpoint/2010/main" val="210269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55BCB1-F893-4ABF-AE6C-3D751FCBCD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0446E0-AEC7-4B18-AD1E-57382BC169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E361E2-F57E-4EB3-A6A4-484FFFE3A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A839-B4F0-4BFD-A18E-00E8CA6DFACE}" type="datetimeFigureOut">
              <a:rPr lang="en-IN" smtClean="0"/>
              <a:t>02-09-2018</a:t>
            </a:fld>
            <a:endParaRPr lang="en-IN"/>
          </a:p>
        </p:txBody>
      </p:sp>
      <p:sp>
        <p:nvSpPr>
          <p:cNvPr id="5" name="Footer Placeholder 4">
            <a:extLst>
              <a:ext uri="{FF2B5EF4-FFF2-40B4-BE49-F238E27FC236}">
                <a16:creationId xmlns:a16="http://schemas.microsoft.com/office/drawing/2014/main" id="{ADD0DB74-ADD1-428E-A8B9-A36D63E34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2E8029-CEFB-404E-8B9A-F3A25A6218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4A4762-C755-4F5F-B81C-A81E234AB2A8}" type="slidenum">
              <a:rPr lang="en-IN" smtClean="0"/>
              <a:t>‹#›</a:t>
            </a:fld>
            <a:endParaRPr lang="en-IN"/>
          </a:p>
        </p:txBody>
      </p:sp>
    </p:spTree>
    <p:extLst>
      <p:ext uri="{BB962C8B-B14F-4D97-AF65-F5344CB8AC3E}">
        <p14:creationId xmlns:p14="http://schemas.microsoft.com/office/powerpoint/2010/main" val="2880526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4.xml"/><Relationship Id="rId4" Type="http://schemas.openxmlformats.org/officeDocument/2006/relationships/image" Target="../media/image17.tmp"/></Relationships>
</file>

<file path=ppt/slides/_rels/slide1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9.xml"/><Relationship Id="rId5" Type="http://schemas.openxmlformats.org/officeDocument/2006/relationships/image" Target="../media/image21.tmp"/><Relationship Id="rId4" Type="http://schemas.openxmlformats.org/officeDocument/2006/relationships/image" Target="../media/image20.tmp"/></Relationships>
</file>

<file path=ppt/slides/_rels/slide1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8CC6A-7391-4F79-B625-10279EDA8C7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0" y="-82296"/>
            <a:ext cx="12192000" cy="7123176"/>
          </a:xfrm>
          <a:prstGeom prst="rect">
            <a:avLst/>
          </a:prstGeom>
          <a:ln>
            <a:noFill/>
          </a:ln>
          <a:effectLst/>
          <a:scene3d>
            <a:camera prst="orthographicFront">
              <a:rot lat="0" lon="0" rev="0"/>
            </a:camera>
            <a:lightRig rig="glow" dir="t">
              <a:rot lat="0" lon="0" rev="14100000"/>
            </a:lightRig>
          </a:scene3d>
          <a:sp3d prstMaterial="softEdge">
            <a:bevelT w="127000" prst="artDeco"/>
          </a:sp3d>
        </p:spPr>
      </p:pic>
      <p:sp>
        <p:nvSpPr>
          <p:cNvPr id="6" name="Title 5">
            <a:extLst>
              <a:ext uri="{FF2B5EF4-FFF2-40B4-BE49-F238E27FC236}">
                <a16:creationId xmlns:a16="http://schemas.microsoft.com/office/drawing/2014/main" id="{6DF2829B-EB05-4308-8A11-88CD10A065B7}"/>
              </a:ext>
            </a:extLst>
          </p:cNvPr>
          <p:cNvSpPr>
            <a:spLocks noGrp="1"/>
          </p:cNvSpPr>
          <p:nvPr>
            <p:ph type="ctrTitle"/>
          </p:nvPr>
        </p:nvSpPr>
        <p:spPr>
          <a:xfrm>
            <a:off x="6352032" y="3694176"/>
            <a:ext cx="6096000" cy="1702233"/>
          </a:xfrm>
        </p:spPr>
        <p:txBody>
          <a:bodyPr>
            <a:noAutofit/>
          </a:bodyPr>
          <a:lstStyle/>
          <a:p>
            <a:r>
              <a:rPr lang="en-IN" b="1" dirty="0">
                <a:ln w="0"/>
                <a:solidFill>
                  <a:schemeClr val="bg1"/>
                </a:solidFill>
                <a:effectLst>
                  <a:outerShdw blurRad="38100" dist="38100" dir="2700000" algn="tl">
                    <a:srgbClr val="000000">
                      <a:alpha val="43137"/>
                    </a:srgbClr>
                  </a:outerShdw>
                </a:effectLst>
                <a:latin typeface="Baskerville Old Face" panose="02020602080505020303" pitchFamily="18" charset="0"/>
              </a:rPr>
              <a:t>Online </a:t>
            </a:r>
            <a:br>
              <a:rPr lang="en-IN" b="1" dirty="0">
                <a:ln w="0"/>
                <a:solidFill>
                  <a:schemeClr val="bg1"/>
                </a:solidFill>
                <a:effectLst>
                  <a:outerShdw blurRad="38100" dist="38100" dir="2700000" algn="tl">
                    <a:srgbClr val="000000">
                      <a:alpha val="43137"/>
                    </a:srgbClr>
                  </a:outerShdw>
                </a:effectLst>
                <a:latin typeface="Baskerville Old Face" panose="02020602080505020303" pitchFamily="18" charset="0"/>
              </a:rPr>
            </a:br>
            <a:r>
              <a:rPr lang="en-IN" b="1" dirty="0">
                <a:ln w="0"/>
                <a:solidFill>
                  <a:schemeClr val="bg1"/>
                </a:solidFill>
                <a:effectLst>
                  <a:outerShdw blurRad="38100" dist="38100" dir="2700000" algn="tl">
                    <a:srgbClr val="000000">
                      <a:alpha val="43137"/>
                    </a:srgbClr>
                  </a:outerShdw>
                </a:effectLst>
                <a:latin typeface="Baskerville Old Face" panose="02020602080505020303" pitchFamily="18" charset="0"/>
              </a:rPr>
              <a:t>Scooty Shopping</a:t>
            </a:r>
          </a:p>
        </p:txBody>
      </p:sp>
    </p:spTree>
    <p:extLst>
      <p:ext uri="{BB962C8B-B14F-4D97-AF65-F5344CB8AC3E}">
        <p14:creationId xmlns:p14="http://schemas.microsoft.com/office/powerpoint/2010/main" val="172326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2483-6872-418B-B12B-1A97AC9B0F29}"/>
              </a:ext>
            </a:extLst>
          </p:cNvPr>
          <p:cNvSpPr>
            <a:spLocks noGrp="1"/>
          </p:cNvSpPr>
          <p:nvPr>
            <p:ph type="title"/>
          </p:nvPr>
        </p:nvSpPr>
        <p:spPr>
          <a:xfrm>
            <a:off x="699321" y="560029"/>
            <a:ext cx="11090954" cy="639082"/>
          </a:xfrm>
        </p:spPr>
        <p:txBody>
          <a:bodyPr>
            <a:noAutofit/>
          </a:bodyPr>
          <a:lstStyle/>
          <a:p>
            <a:pPr algn="ctr"/>
            <a:r>
              <a:rPr lang="en-IN" sz="4000" b="1" dirty="0">
                <a:latin typeface="Times New Roman" panose="02020603050405020304" pitchFamily="18" charset="0"/>
                <a:cs typeface="Times New Roman" panose="02020603050405020304" pitchFamily="18" charset="0"/>
              </a:rPr>
              <a:t>Search  A Product</a:t>
            </a:r>
          </a:p>
        </p:txBody>
      </p:sp>
      <p:sp>
        <p:nvSpPr>
          <p:cNvPr id="4" name="Text Placeholder 3">
            <a:extLst>
              <a:ext uri="{FF2B5EF4-FFF2-40B4-BE49-F238E27FC236}">
                <a16:creationId xmlns:a16="http://schemas.microsoft.com/office/drawing/2014/main" id="{5D5D9091-E6D6-4CEC-9EB0-45D9296A5002}"/>
              </a:ext>
            </a:extLst>
          </p:cNvPr>
          <p:cNvSpPr>
            <a:spLocks noGrp="1"/>
          </p:cNvSpPr>
          <p:nvPr>
            <p:ph type="body" sz="half" idx="2"/>
          </p:nvPr>
        </p:nvSpPr>
        <p:spPr>
          <a:xfrm>
            <a:off x="839788" y="1754862"/>
            <a:ext cx="10810020" cy="2790762"/>
          </a:xfrm>
        </p:spPr>
        <p:txBody>
          <a:bodyPr>
            <a:normAutofit/>
          </a:bodyPr>
          <a:lstStyle/>
          <a:p>
            <a:pPr marL="342900" indent="-342900">
              <a:lnSpc>
                <a:spcPct val="100000"/>
              </a:lnSpc>
              <a:buFont typeface="Wingdings" panose="05000000000000000000" pitchFamily="2" charset="2"/>
              <a:buChar char="q"/>
            </a:pPr>
            <a:r>
              <a:rPr lang="en-IN" sz="2000" dirty="0"/>
              <a:t>It is an important aspect  as it helps  a user in searching any product which  he/she  needs directly instead of  exploring  the whole website. For searching, a user  enters  the required  product name and the product with some related products come down in the form of list.</a:t>
            </a:r>
          </a:p>
          <a:p>
            <a:pPr marL="342900" indent="-342900">
              <a:lnSpc>
                <a:spcPct val="100000"/>
              </a:lnSpc>
              <a:buFont typeface="Wingdings" panose="05000000000000000000" pitchFamily="2" charset="2"/>
              <a:buChar char="q"/>
            </a:pPr>
            <a:endParaRPr lang="en-IN" sz="2000" dirty="0"/>
          </a:p>
          <a:p>
            <a:pPr marL="342900" indent="-342900">
              <a:lnSpc>
                <a:spcPct val="100000"/>
              </a:lnSpc>
              <a:buFont typeface="Wingdings" panose="05000000000000000000" pitchFamily="2" charset="2"/>
              <a:buChar char="q"/>
            </a:pPr>
            <a:r>
              <a:rPr lang="en-IN" sz="2000" dirty="0"/>
              <a:t>The searching uses the AJAX technology, which is renowned  for the method  of exchanging  data with a server  and updating parts of webpage without reloading the entire page.</a:t>
            </a:r>
          </a:p>
        </p:txBody>
      </p:sp>
      <p:pic>
        <p:nvPicPr>
          <p:cNvPr id="7" name="Picture 6">
            <a:extLst>
              <a:ext uri="{FF2B5EF4-FFF2-40B4-BE49-F238E27FC236}">
                <a16:creationId xmlns:a16="http://schemas.microsoft.com/office/drawing/2014/main" id="{25176EDA-D914-46FF-A96F-E73BD22FC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797" y="4785117"/>
            <a:ext cx="4130125" cy="632515"/>
          </a:xfrm>
          <a:prstGeom prst="rect">
            <a:avLst/>
          </a:prstGeom>
        </p:spPr>
      </p:pic>
    </p:spTree>
    <p:extLst>
      <p:ext uri="{BB962C8B-B14F-4D97-AF65-F5344CB8AC3E}">
        <p14:creationId xmlns:p14="http://schemas.microsoft.com/office/powerpoint/2010/main" val="271608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000" b="1" dirty="0">
                <a:latin typeface="Times New Roman" panose="02020603050405020304" pitchFamily="18" charset="0"/>
                <a:cs typeface="Times New Roman" panose="02020603050405020304" pitchFamily="18" charset="0"/>
              </a:rPr>
              <a:t>Ajax Search</a:t>
            </a:r>
          </a:p>
        </p:txBody>
      </p:sp>
      <p:sp>
        <p:nvSpPr>
          <p:cNvPr id="3" name="Content Placeholder 2"/>
          <p:cNvSpPr>
            <a:spLocks noGrp="1"/>
          </p:cNvSpPr>
          <p:nvPr>
            <p:ph idx="1"/>
          </p:nvPr>
        </p:nvSpPr>
        <p:spPr>
          <a:xfrm>
            <a:off x="838200" y="1903779"/>
            <a:ext cx="10515600" cy="4351338"/>
          </a:xfrm>
        </p:spPr>
        <p:txBody>
          <a:bodyPr>
            <a:normAutofit/>
          </a:bodyPr>
          <a:lstStyle/>
          <a:p>
            <a:pPr>
              <a:buFont typeface="Wingdings" pitchFamily="2" charset="2"/>
              <a:buChar char="Ø"/>
            </a:pPr>
            <a:r>
              <a:rPr lang="en-US" sz="2000" dirty="0"/>
              <a:t>Ajax Search allows users to search products in real time.								</a:t>
            </a:r>
          </a:p>
          <a:p>
            <a:pPr>
              <a:buFont typeface="Wingdings" pitchFamily="2" charset="2"/>
              <a:buChar char="Ø"/>
            </a:pPr>
            <a:r>
              <a:rPr lang="en-US" sz="2000" dirty="0"/>
              <a:t>It helps to improve user experience, which indirectly improve sales.							</a:t>
            </a:r>
          </a:p>
          <a:p>
            <a:pPr>
              <a:buFont typeface="Wingdings" pitchFamily="2" charset="2"/>
              <a:buChar char="Ø"/>
            </a:pPr>
            <a:r>
              <a:rPr lang="en-US" sz="2000" dirty="0"/>
              <a:t>It creates a simple search box that shows users the instant search results.							</a:t>
            </a:r>
          </a:p>
          <a:p>
            <a:pPr>
              <a:buFont typeface="Wingdings" pitchFamily="2" charset="2"/>
              <a:buChar char="Ø"/>
            </a:pPr>
            <a:r>
              <a:rPr lang="en-US" sz="2000" dirty="0"/>
              <a:t>Users can just enter a keyword for the  product they are looking for and Ajax Search will spare them the nuisance to browse all categories one at a time</a:t>
            </a:r>
          </a:p>
        </p:txBody>
      </p:sp>
    </p:spTree>
    <p:extLst>
      <p:ext uri="{BB962C8B-B14F-4D97-AF65-F5344CB8AC3E}">
        <p14:creationId xmlns:p14="http://schemas.microsoft.com/office/powerpoint/2010/main" val="18015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0378-1F29-439B-94E3-1A3963B3D8D3}"/>
              </a:ext>
            </a:extLst>
          </p:cNvPr>
          <p:cNvSpPr>
            <a:spLocks noGrp="1"/>
          </p:cNvSpPr>
          <p:nvPr>
            <p:ph type="title"/>
          </p:nvPr>
        </p:nvSpPr>
        <p:spPr>
          <a:xfrm>
            <a:off x="501831" y="365125"/>
            <a:ext cx="11188338" cy="775697"/>
          </a:xfrm>
        </p:spPr>
        <p:txBody>
          <a:bodyPr>
            <a:normAutofit/>
          </a:bodyPr>
          <a:lstStyle/>
          <a:p>
            <a:pPr algn="ctr"/>
            <a:r>
              <a:rPr lang="en-IN" b="1" dirty="0"/>
              <a:t>Featured Accessories</a:t>
            </a:r>
            <a:endParaRPr lang="en-IN" dirty="0"/>
          </a:p>
        </p:txBody>
      </p:sp>
      <p:pic>
        <p:nvPicPr>
          <p:cNvPr id="5" name="Content Placeholder 4">
            <a:extLst>
              <a:ext uri="{FF2B5EF4-FFF2-40B4-BE49-F238E27FC236}">
                <a16:creationId xmlns:a16="http://schemas.microsoft.com/office/drawing/2014/main" id="{C3814770-1ABA-462F-92BF-F6F2F8DD823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 b="1277"/>
          <a:stretch/>
        </p:blipFill>
        <p:spPr>
          <a:xfrm>
            <a:off x="501831" y="1408879"/>
            <a:ext cx="11188338" cy="4978489"/>
          </a:xfrm>
          <a:prstGeom prst="rect">
            <a:avLst/>
          </a:prstGeom>
        </p:spPr>
      </p:pic>
    </p:spTree>
    <p:extLst>
      <p:ext uri="{BB962C8B-B14F-4D97-AF65-F5344CB8AC3E}">
        <p14:creationId xmlns:p14="http://schemas.microsoft.com/office/powerpoint/2010/main" val="250257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F452CE24-4285-4AE4-9E52-E27597CE01A6}"/>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673" t="9003" r="2423" b="9754"/>
          <a:stretch/>
        </p:blipFill>
        <p:spPr>
          <a:xfrm>
            <a:off x="695495" y="558965"/>
            <a:ext cx="10801010" cy="2247978"/>
          </a:xfrm>
          <a:prstGeom prst="rect">
            <a:avLst/>
          </a:prstGeom>
        </p:spPr>
      </p:pic>
      <p:pic>
        <p:nvPicPr>
          <p:cNvPr id="6" name="Picture 5">
            <a:extLst>
              <a:ext uri="{FF2B5EF4-FFF2-40B4-BE49-F238E27FC236}">
                <a16:creationId xmlns:a16="http://schemas.microsoft.com/office/drawing/2014/main" id="{7AC82110-C3CB-4FF8-8AD7-43B3DA1CEAAF}"/>
              </a:ext>
            </a:extLst>
          </p:cNvPr>
          <p:cNvPicPr>
            <a:picLocks noChangeAspect="1"/>
          </p:cNvPicPr>
          <p:nvPr/>
        </p:nvPicPr>
        <p:blipFill rotWithShape="1">
          <a:blip r:embed="rId3">
            <a:extLst>
              <a:ext uri="{28A0092B-C50C-407E-A947-70E740481C1C}">
                <a14:useLocalDpi xmlns:a14="http://schemas.microsoft.com/office/drawing/2010/main" val="0"/>
              </a:ext>
            </a:extLst>
          </a:blip>
          <a:srcRect l="2627" t="5363" r="2483" b="6475"/>
          <a:stretch/>
        </p:blipFill>
        <p:spPr>
          <a:xfrm>
            <a:off x="1117818" y="3429000"/>
            <a:ext cx="4325039" cy="250380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pic>
      <p:pic>
        <p:nvPicPr>
          <p:cNvPr id="7" name="Picture 6">
            <a:extLst>
              <a:ext uri="{FF2B5EF4-FFF2-40B4-BE49-F238E27FC236}">
                <a16:creationId xmlns:a16="http://schemas.microsoft.com/office/drawing/2014/main" id="{2DC393BC-2E52-4A21-887D-3050B3270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143" y="3429000"/>
            <a:ext cx="4378390" cy="250380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pic>
      <p:sp>
        <p:nvSpPr>
          <p:cNvPr id="8" name="Title 1">
            <a:extLst>
              <a:ext uri="{FF2B5EF4-FFF2-40B4-BE49-F238E27FC236}">
                <a16:creationId xmlns:a16="http://schemas.microsoft.com/office/drawing/2014/main" id="{21944F23-278B-4EAF-85BB-333FC9177122}"/>
              </a:ext>
            </a:extLst>
          </p:cNvPr>
          <p:cNvSpPr>
            <a:spLocks noGrp="1"/>
          </p:cNvSpPr>
          <p:nvPr>
            <p:ph type="title"/>
          </p:nvPr>
        </p:nvSpPr>
        <p:spPr>
          <a:xfrm>
            <a:off x="1117818" y="4933522"/>
            <a:ext cx="4325039" cy="999286"/>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algn="ctr"/>
            <a:br>
              <a:rPr lang="en-IN" sz="1800" b="1" spc="100" dirty="0">
                <a:solidFill>
                  <a:srgbClr val="000000"/>
                </a:solidFill>
                <a:latin typeface="+mn-lt"/>
                <a:cs typeface="Times New Roman" panose="02020603050405020304" pitchFamily="18" charset="0"/>
              </a:rPr>
            </a:br>
            <a:r>
              <a:rPr lang="en-IN" sz="1800" spc="100" dirty="0">
                <a:solidFill>
                  <a:srgbClr val="000000"/>
                </a:solidFill>
                <a:latin typeface="+mn-lt"/>
                <a:cs typeface="Times New Roman" panose="02020603050405020304" pitchFamily="18" charset="0"/>
              </a:rPr>
              <a:t>GLOVE BOX</a:t>
            </a:r>
            <a:br>
              <a:rPr lang="en-IN" sz="1800" spc="100" dirty="0">
                <a:solidFill>
                  <a:srgbClr val="000000"/>
                </a:solidFill>
                <a:latin typeface="+mn-lt"/>
                <a:cs typeface="Times New Roman" panose="02020603050405020304" pitchFamily="18" charset="0"/>
              </a:rPr>
            </a:br>
            <a:r>
              <a:rPr lang="en-IN" sz="1800" spc="100" dirty="0">
                <a:solidFill>
                  <a:srgbClr val="000000"/>
                </a:solidFill>
                <a:latin typeface="+mn-lt"/>
                <a:cs typeface="Times New Roman" panose="02020603050405020304" pitchFamily="18" charset="0"/>
              </a:rPr>
              <a:t>JUPITER-K6224450</a:t>
            </a:r>
            <a:br>
              <a:rPr lang="en-IN" sz="1800" spc="100" dirty="0">
                <a:solidFill>
                  <a:srgbClr val="000000"/>
                </a:solidFill>
                <a:latin typeface="+mn-lt"/>
                <a:cs typeface="Times New Roman" panose="02020603050405020304" pitchFamily="18" charset="0"/>
              </a:rPr>
            </a:br>
            <a:r>
              <a:rPr lang="en-IN" sz="1800" spc="100" dirty="0">
                <a:solidFill>
                  <a:srgbClr val="000000"/>
                </a:solidFill>
                <a:latin typeface="+mn-lt"/>
                <a:cs typeface="Times New Roman" panose="02020603050405020304" pitchFamily="18" charset="0"/>
              </a:rPr>
              <a:t>MRP ₹233.00</a:t>
            </a:r>
            <a:r>
              <a:rPr lang="en-IN" sz="1800" spc="100" dirty="0">
                <a:solidFill>
                  <a:srgbClr val="000000"/>
                </a:solidFill>
                <a:latin typeface="+mn-lt"/>
              </a:rPr>
              <a:t>  </a:t>
            </a:r>
          </a:p>
        </p:txBody>
      </p:sp>
      <p:sp>
        <p:nvSpPr>
          <p:cNvPr id="9" name="Title 1">
            <a:extLst>
              <a:ext uri="{FF2B5EF4-FFF2-40B4-BE49-F238E27FC236}">
                <a16:creationId xmlns:a16="http://schemas.microsoft.com/office/drawing/2014/main" id="{892E247C-62A4-4523-8B42-627A62F2BED0}"/>
              </a:ext>
            </a:extLst>
          </p:cNvPr>
          <p:cNvSpPr txBox="1">
            <a:spLocks/>
          </p:cNvSpPr>
          <p:nvPr/>
        </p:nvSpPr>
        <p:spPr>
          <a:xfrm>
            <a:off x="6749144" y="4933523"/>
            <a:ext cx="4378389" cy="99928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IN" sz="1800" spc="100" dirty="0">
                <a:solidFill>
                  <a:srgbClr val="000000"/>
                </a:solidFill>
                <a:latin typeface="+mn-lt"/>
              </a:rPr>
              <a:t>FLOOR MAT</a:t>
            </a:r>
          </a:p>
          <a:p>
            <a:pPr algn="ctr"/>
            <a:r>
              <a:rPr lang="en-IN" sz="1800" spc="100" dirty="0">
                <a:solidFill>
                  <a:srgbClr val="000000"/>
                </a:solidFill>
                <a:latin typeface="+mn-lt"/>
              </a:rPr>
              <a:t>WEGO-K6220840</a:t>
            </a:r>
          </a:p>
          <a:p>
            <a:pPr algn="ctr"/>
            <a:r>
              <a:rPr lang="en-IN" sz="1800" spc="100" dirty="0">
                <a:solidFill>
                  <a:srgbClr val="000000"/>
                </a:solidFill>
                <a:latin typeface="+mn-lt"/>
              </a:rPr>
              <a:t>MRP</a:t>
            </a:r>
            <a:r>
              <a:rPr lang="en-IN" sz="1800" spc="100" dirty="0">
                <a:solidFill>
                  <a:srgbClr val="000000"/>
                </a:solidFill>
                <a:latin typeface="+mn-lt"/>
                <a:cs typeface="Times New Roman" panose="02020603050405020304" pitchFamily="18" charset="0"/>
              </a:rPr>
              <a:t> ₹381.00</a:t>
            </a:r>
            <a:r>
              <a:rPr lang="en-IN" sz="1800" spc="100" dirty="0">
                <a:solidFill>
                  <a:srgbClr val="000000"/>
                </a:solidFill>
                <a:latin typeface="+mn-lt"/>
              </a:rPr>
              <a:t> </a:t>
            </a:r>
          </a:p>
        </p:txBody>
      </p:sp>
    </p:spTree>
    <p:extLst>
      <p:ext uri="{BB962C8B-B14F-4D97-AF65-F5344CB8AC3E}">
        <p14:creationId xmlns:p14="http://schemas.microsoft.com/office/powerpoint/2010/main" val="327158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BD62BF-6334-4D36-85AE-412AF2EE8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410" y="3836601"/>
            <a:ext cx="4325039" cy="24422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pic>
      <p:pic>
        <p:nvPicPr>
          <p:cNvPr id="13" name="Picture 12">
            <a:extLst>
              <a:ext uri="{FF2B5EF4-FFF2-40B4-BE49-F238E27FC236}">
                <a16:creationId xmlns:a16="http://schemas.microsoft.com/office/drawing/2014/main" id="{B3D42737-7B3F-45AF-9971-70CC39D26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011" y="3884979"/>
            <a:ext cx="4378389" cy="239389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pic>
      <p:sp>
        <p:nvSpPr>
          <p:cNvPr id="15" name="Title 1">
            <a:extLst>
              <a:ext uri="{FF2B5EF4-FFF2-40B4-BE49-F238E27FC236}">
                <a16:creationId xmlns:a16="http://schemas.microsoft.com/office/drawing/2014/main" id="{3A4FAEBD-89C4-4014-ABE4-325CB2D77A0E}"/>
              </a:ext>
            </a:extLst>
          </p:cNvPr>
          <p:cNvSpPr txBox="1">
            <a:spLocks/>
          </p:cNvSpPr>
          <p:nvPr/>
        </p:nvSpPr>
        <p:spPr>
          <a:xfrm>
            <a:off x="1273407" y="5279591"/>
            <a:ext cx="4325039" cy="99928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IN" sz="1800" spc="100" dirty="0">
                <a:solidFill>
                  <a:srgbClr val="000000"/>
                </a:solidFill>
                <a:latin typeface="+mn-lt"/>
              </a:rPr>
              <a:t>CRASH GUARD</a:t>
            </a:r>
          </a:p>
          <a:p>
            <a:pPr algn="ctr"/>
            <a:r>
              <a:rPr lang="en-IN" sz="1800" spc="100" dirty="0">
                <a:solidFill>
                  <a:srgbClr val="000000"/>
                </a:solidFill>
                <a:latin typeface="+mn-lt"/>
              </a:rPr>
              <a:t>SPORT-N83000305D</a:t>
            </a:r>
          </a:p>
          <a:p>
            <a:pPr algn="ctr"/>
            <a:r>
              <a:rPr lang="en-IN" sz="1800" spc="100" dirty="0">
                <a:solidFill>
                  <a:srgbClr val="000000"/>
                </a:solidFill>
                <a:latin typeface="+mn-lt"/>
              </a:rPr>
              <a:t>MRP</a:t>
            </a:r>
            <a:r>
              <a:rPr lang="en-IN" sz="1800" spc="100" dirty="0">
                <a:solidFill>
                  <a:srgbClr val="000000"/>
                </a:solidFill>
                <a:latin typeface="+mn-lt"/>
                <a:cs typeface="Times New Roman" panose="02020603050405020304" pitchFamily="18" charset="0"/>
              </a:rPr>
              <a:t> ₹195.00</a:t>
            </a:r>
            <a:r>
              <a:rPr lang="en-IN" sz="1800" spc="100" dirty="0">
                <a:solidFill>
                  <a:srgbClr val="000000"/>
                </a:solidFill>
                <a:latin typeface="+mn-lt"/>
              </a:rPr>
              <a:t> </a:t>
            </a:r>
          </a:p>
        </p:txBody>
      </p:sp>
      <p:sp>
        <p:nvSpPr>
          <p:cNvPr id="16" name="Title 1">
            <a:extLst>
              <a:ext uri="{FF2B5EF4-FFF2-40B4-BE49-F238E27FC236}">
                <a16:creationId xmlns:a16="http://schemas.microsoft.com/office/drawing/2014/main" id="{03C9B6FC-B630-4FF1-88F8-66B96E7C9F88}"/>
              </a:ext>
            </a:extLst>
          </p:cNvPr>
          <p:cNvSpPr txBox="1">
            <a:spLocks/>
          </p:cNvSpPr>
          <p:nvPr/>
        </p:nvSpPr>
        <p:spPr>
          <a:xfrm>
            <a:off x="6514009" y="5279591"/>
            <a:ext cx="4378389" cy="99928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IN" sz="1800" spc="100" dirty="0">
                <a:solidFill>
                  <a:srgbClr val="000000"/>
                </a:solidFill>
                <a:latin typeface="+mn-lt"/>
              </a:rPr>
              <a:t>LADY PILLION FOOT REST</a:t>
            </a:r>
          </a:p>
          <a:p>
            <a:pPr algn="ctr"/>
            <a:r>
              <a:rPr lang="en-IN" sz="1800" spc="100" dirty="0">
                <a:solidFill>
                  <a:srgbClr val="000000"/>
                </a:solidFill>
                <a:latin typeface="+mn-lt"/>
              </a:rPr>
              <a:t>STAR CITY-N9223970</a:t>
            </a:r>
          </a:p>
          <a:p>
            <a:pPr algn="ctr"/>
            <a:r>
              <a:rPr lang="en-IN" sz="1800" spc="100" dirty="0">
                <a:solidFill>
                  <a:srgbClr val="000000"/>
                </a:solidFill>
                <a:latin typeface="+mn-lt"/>
              </a:rPr>
              <a:t>MRP</a:t>
            </a:r>
            <a:r>
              <a:rPr lang="en-IN" sz="1800" spc="100" dirty="0">
                <a:solidFill>
                  <a:srgbClr val="000000"/>
                </a:solidFill>
                <a:latin typeface="+mn-lt"/>
                <a:cs typeface="Times New Roman" panose="02020603050405020304" pitchFamily="18" charset="0"/>
              </a:rPr>
              <a:t> ₹153.00</a:t>
            </a:r>
            <a:r>
              <a:rPr lang="en-IN" sz="1800" spc="100" dirty="0">
                <a:solidFill>
                  <a:srgbClr val="000000"/>
                </a:solidFill>
                <a:latin typeface="+mn-lt"/>
              </a:rPr>
              <a:t> </a:t>
            </a:r>
          </a:p>
        </p:txBody>
      </p:sp>
      <p:pic>
        <p:nvPicPr>
          <p:cNvPr id="20" name="Picture 19">
            <a:extLst>
              <a:ext uri="{FF2B5EF4-FFF2-40B4-BE49-F238E27FC236}">
                <a16:creationId xmlns:a16="http://schemas.microsoft.com/office/drawing/2014/main" id="{FB2C693D-B7BE-4C75-9482-BCBC1BF59C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406" y="611297"/>
            <a:ext cx="4325039" cy="2503809"/>
          </a:xfrm>
          <a:prstGeom prst="rect">
            <a:avLst/>
          </a:prstGeom>
        </p:spPr>
      </p:pic>
      <p:sp>
        <p:nvSpPr>
          <p:cNvPr id="21" name="Title 1">
            <a:extLst>
              <a:ext uri="{FF2B5EF4-FFF2-40B4-BE49-F238E27FC236}">
                <a16:creationId xmlns:a16="http://schemas.microsoft.com/office/drawing/2014/main" id="{E3600D81-8016-4466-B381-4EE5C7359F2D}"/>
              </a:ext>
            </a:extLst>
          </p:cNvPr>
          <p:cNvSpPr txBox="1">
            <a:spLocks/>
          </p:cNvSpPr>
          <p:nvPr/>
        </p:nvSpPr>
        <p:spPr>
          <a:xfrm>
            <a:off x="1273406" y="2115820"/>
            <a:ext cx="4325039" cy="99928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IN" sz="1800" spc="100" dirty="0">
                <a:solidFill>
                  <a:srgbClr val="000000"/>
                </a:solidFill>
                <a:latin typeface="+mn-lt"/>
              </a:rPr>
              <a:t>LICENSE PLATE BRACKET</a:t>
            </a:r>
          </a:p>
          <a:p>
            <a:pPr algn="ctr"/>
            <a:r>
              <a:rPr lang="en-IN" sz="1800" spc="100" dirty="0">
                <a:solidFill>
                  <a:srgbClr val="000000"/>
                </a:solidFill>
                <a:latin typeface="+mn-lt"/>
              </a:rPr>
              <a:t>CODE-K6221110</a:t>
            </a:r>
          </a:p>
          <a:p>
            <a:pPr algn="ctr"/>
            <a:r>
              <a:rPr lang="en-IN" sz="1800" spc="100" dirty="0">
                <a:solidFill>
                  <a:srgbClr val="000000"/>
                </a:solidFill>
                <a:latin typeface="+mn-lt"/>
              </a:rPr>
              <a:t>MRP</a:t>
            </a:r>
            <a:r>
              <a:rPr lang="en-IN" sz="1800" spc="100" dirty="0">
                <a:solidFill>
                  <a:srgbClr val="000000"/>
                </a:solidFill>
                <a:latin typeface="+mn-lt"/>
                <a:cs typeface="Times New Roman" panose="02020603050405020304" pitchFamily="18" charset="0"/>
              </a:rPr>
              <a:t> ₹39.00</a:t>
            </a:r>
            <a:r>
              <a:rPr lang="en-IN" sz="1800" spc="100" dirty="0">
                <a:solidFill>
                  <a:srgbClr val="000000"/>
                </a:solidFill>
                <a:latin typeface="+mn-lt"/>
              </a:rPr>
              <a:t> </a:t>
            </a:r>
          </a:p>
        </p:txBody>
      </p:sp>
      <p:pic>
        <p:nvPicPr>
          <p:cNvPr id="5" name="Picture 4">
            <a:extLst>
              <a:ext uri="{FF2B5EF4-FFF2-40B4-BE49-F238E27FC236}">
                <a16:creationId xmlns:a16="http://schemas.microsoft.com/office/drawing/2014/main" id="{C3498E50-208A-4A9A-84D7-4B1E3FAB97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009" y="579123"/>
            <a:ext cx="4378389" cy="2534663"/>
          </a:xfrm>
          <a:prstGeom prst="rect">
            <a:avLst/>
          </a:prstGeom>
        </p:spPr>
      </p:pic>
      <p:sp>
        <p:nvSpPr>
          <p:cNvPr id="25" name="Title 1">
            <a:extLst>
              <a:ext uri="{FF2B5EF4-FFF2-40B4-BE49-F238E27FC236}">
                <a16:creationId xmlns:a16="http://schemas.microsoft.com/office/drawing/2014/main" id="{30438255-E41B-4FF0-9EF7-0DD860C4D7D3}"/>
              </a:ext>
            </a:extLst>
          </p:cNvPr>
          <p:cNvSpPr txBox="1">
            <a:spLocks/>
          </p:cNvSpPr>
          <p:nvPr/>
        </p:nvSpPr>
        <p:spPr>
          <a:xfrm>
            <a:off x="6514009" y="2115820"/>
            <a:ext cx="4378389" cy="99928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IN" sz="1800" spc="100" dirty="0">
                <a:solidFill>
                  <a:srgbClr val="000000"/>
                </a:solidFill>
                <a:latin typeface="+mn-lt"/>
              </a:rPr>
              <a:t>STUDDS HELMET</a:t>
            </a:r>
          </a:p>
          <a:p>
            <a:pPr algn="ctr"/>
            <a:r>
              <a:rPr lang="en-IN" sz="1800" spc="100" dirty="0">
                <a:solidFill>
                  <a:srgbClr val="000000"/>
                </a:solidFill>
                <a:latin typeface="+mn-lt"/>
              </a:rPr>
              <a:t>CODE-K63222108FBL</a:t>
            </a:r>
          </a:p>
          <a:p>
            <a:pPr algn="ctr"/>
            <a:r>
              <a:rPr lang="en-IN" sz="1800" spc="100" dirty="0">
                <a:solidFill>
                  <a:srgbClr val="000000"/>
                </a:solidFill>
                <a:latin typeface="+mn-lt"/>
              </a:rPr>
              <a:t>MRP</a:t>
            </a:r>
            <a:r>
              <a:rPr lang="en-IN" sz="1800" spc="100" dirty="0">
                <a:solidFill>
                  <a:srgbClr val="000000"/>
                </a:solidFill>
                <a:latin typeface="+mn-lt"/>
                <a:cs typeface="Times New Roman" panose="02020603050405020304" pitchFamily="18" charset="0"/>
              </a:rPr>
              <a:t> ₹899.00</a:t>
            </a:r>
            <a:endParaRPr lang="en-IN" sz="1800" spc="100" dirty="0">
              <a:solidFill>
                <a:srgbClr val="000000"/>
              </a:solidFill>
              <a:latin typeface="+mn-lt"/>
            </a:endParaRPr>
          </a:p>
        </p:txBody>
      </p:sp>
    </p:spTree>
    <p:extLst>
      <p:ext uri="{BB962C8B-B14F-4D97-AF65-F5344CB8AC3E}">
        <p14:creationId xmlns:p14="http://schemas.microsoft.com/office/powerpoint/2010/main" val="331906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9976-DA1B-48C0-B914-9DA21F718E1B}"/>
              </a:ext>
            </a:extLst>
          </p:cNvPr>
          <p:cNvSpPr>
            <a:spLocks noGrp="1"/>
          </p:cNvSpPr>
          <p:nvPr>
            <p:ph type="title"/>
          </p:nvPr>
        </p:nvSpPr>
        <p:spPr>
          <a:xfrm>
            <a:off x="839789" y="199662"/>
            <a:ext cx="10515600" cy="672367"/>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Buy/Test Drive</a:t>
            </a:r>
          </a:p>
        </p:txBody>
      </p:sp>
      <p:pic>
        <p:nvPicPr>
          <p:cNvPr id="4" name="Picture 3">
            <a:extLst>
              <a:ext uri="{FF2B5EF4-FFF2-40B4-BE49-F238E27FC236}">
                <a16:creationId xmlns:a16="http://schemas.microsoft.com/office/drawing/2014/main" id="{3AF05F79-D92C-4064-BB59-F33725BB2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23933"/>
            <a:ext cx="10515600" cy="5086062"/>
          </a:xfrm>
          <a:prstGeom prst="rect">
            <a:avLst/>
          </a:prstGeom>
        </p:spPr>
      </p:pic>
    </p:spTree>
    <p:extLst>
      <p:ext uri="{BB962C8B-B14F-4D97-AF65-F5344CB8AC3E}">
        <p14:creationId xmlns:p14="http://schemas.microsoft.com/office/powerpoint/2010/main" val="271066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93662"/>
            <a:ext cx="10515600" cy="1325563"/>
          </a:xfrm>
        </p:spPr>
        <p:txBody>
          <a:bodyPr/>
          <a:lstStyle/>
          <a:p>
            <a:pPr algn="ctr"/>
            <a:r>
              <a:rPr lang="en-US" b="1" dirty="0">
                <a:latin typeface="Times New Roman" panose="02020603050405020304" pitchFamily="18" charset="0"/>
                <a:cs typeface="Times New Roman" panose="02020603050405020304" pitchFamily="18" charset="0"/>
              </a:rPr>
              <a:t>Products Details</a:t>
            </a: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72919" y="1623441"/>
            <a:ext cx="804615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94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218"/>
            <a:ext cx="10515600" cy="1325563"/>
          </a:xfrm>
        </p:spPr>
        <p:txBody>
          <a:bodyPr>
            <a:normAutofit/>
          </a:bodyPr>
          <a:lstStyle/>
          <a:p>
            <a:pPr algn="ctr"/>
            <a:r>
              <a:rPr lang="en-US" sz="5000" b="1" dirty="0">
                <a:latin typeface="Times New Roman" panose="02020603050405020304" pitchFamily="18" charset="0"/>
                <a:cs typeface="Times New Roman" panose="02020603050405020304" pitchFamily="18" charset="0"/>
              </a:rPr>
              <a:t>Cart Details</a:t>
            </a:r>
          </a:p>
        </p:txBody>
      </p:sp>
      <p:sp>
        <p:nvSpPr>
          <p:cNvPr id="3" name="Content Placeholder 2"/>
          <p:cNvSpPr>
            <a:spLocks noGrp="1"/>
          </p:cNvSpPr>
          <p:nvPr>
            <p:ph idx="1"/>
          </p:nvPr>
        </p:nvSpPr>
        <p:spPr>
          <a:xfrm>
            <a:off x="838200" y="1606622"/>
            <a:ext cx="10515600" cy="4351338"/>
          </a:xfrm>
        </p:spPr>
        <p:txBody>
          <a:bodyPr>
            <a:normAutofit/>
          </a:bodyPr>
          <a:lstStyle/>
          <a:p>
            <a:pPr>
              <a:buFont typeface="Wingdings" panose="05000000000000000000" pitchFamily="2" charset="2"/>
              <a:buChar char="Ø"/>
            </a:pPr>
            <a:r>
              <a:rPr lang="en-US" sz="2000" dirty="0"/>
              <a:t>User can simply add a product to cart the cart so that when he want to order different types of items he can view all those items in his cart and order them. User can also vary the count of number of items.</a:t>
            </a:r>
          </a:p>
          <a:p>
            <a:pPr marL="0" indent="0">
              <a:buNone/>
            </a:pPr>
            <a:endParaRPr lang="en-US" dirty="0"/>
          </a:p>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Rectangle 8"/>
          <p:cNvSpPr/>
          <p:nvPr/>
        </p:nvSpPr>
        <p:spPr>
          <a:xfrm>
            <a:off x="6414655" y="3069336"/>
            <a:ext cx="2362200" cy="9144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QUANTITY</a:t>
            </a:r>
          </a:p>
        </p:txBody>
      </p:sp>
      <p:sp>
        <p:nvSpPr>
          <p:cNvPr id="10" name="Rectangle 9"/>
          <p:cNvSpPr/>
          <p:nvPr/>
        </p:nvSpPr>
        <p:spPr>
          <a:xfrm>
            <a:off x="2514600" y="4989250"/>
            <a:ext cx="2362200" cy="9144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COST</a:t>
            </a:r>
          </a:p>
        </p:txBody>
      </p:sp>
      <p:sp>
        <p:nvSpPr>
          <p:cNvPr id="11" name="Rectangle 10"/>
          <p:cNvSpPr/>
          <p:nvPr/>
        </p:nvSpPr>
        <p:spPr>
          <a:xfrm>
            <a:off x="6414655" y="4989250"/>
            <a:ext cx="2362200" cy="9144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REMOVE ITEM</a:t>
            </a:r>
          </a:p>
        </p:txBody>
      </p:sp>
      <p:sp>
        <p:nvSpPr>
          <p:cNvPr id="12" name="Rectangle 11"/>
          <p:cNvSpPr/>
          <p:nvPr/>
        </p:nvSpPr>
        <p:spPr>
          <a:xfrm>
            <a:off x="2514600" y="3069336"/>
            <a:ext cx="2362200" cy="9144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PRODUCT NAME</a:t>
            </a:r>
          </a:p>
        </p:txBody>
      </p:sp>
    </p:spTree>
    <p:extLst>
      <p:ext uri="{BB962C8B-B14F-4D97-AF65-F5344CB8AC3E}">
        <p14:creationId xmlns:p14="http://schemas.microsoft.com/office/powerpoint/2010/main" val="3076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347"/>
            <a:ext cx="10515600" cy="1325563"/>
          </a:xfrm>
        </p:spPr>
        <p:txBody>
          <a:bodyPr>
            <a:normAutofit/>
          </a:bodyPr>
          <a:lstStyle/>
          <a:p>
            <a:pPr algn="ctr"/>
            <a:r>
              <a:rPr lang="en-US" sz="5000" b="1" dirty="0">
                <a:latin typeface="Times New Roman" panose="02020603050405020304" pitchFamily="18" charset="0"/>
                <a:cs typeface="Times New Roman" panose="02020603050405020304" pitchFamily="18" charset="0"/>
              </a:rPr>
              <a:t> Order Tracking</a:t>
            </a:r>
          </a:p>
        </p:txBody>
      </p:sp>
      <p:sp>
        <p:nvSpPr>
          <p:cNvPr id="3" name="Content Placeholder 2"/>
          <p:cNvSpPr>
            <a:spLocks noGrp="1"/>
          </p:cNvSpPr>
          <p:nvPr>
            <p:ph idx="1"/>
          </p:nvPr>
        </p:nvSpPr>
        <p:spPr>
          <a:xfrm>
            <a:off x="838200" y="1802178"/>
            <a:ext cx="10515600" cy="4779473"/>
          </a:xfrm>
        </p:spPr>
        <p:txBody>
          <a:bodyPr>
            <a:normAutofit/>
          </a:bodyPr>
          <a:lstStyle/>
          <a:p>
            <a:pPr>
              <a:buFont typeface="Wingdings" pitchFamily="2" charset="2"/>
              <a:buChar char="Ø"/>
            </a:pPr>
            <a:r>
              <a:rPr lang="en-US" sz="2000" dirty="0"/>
              <a:t>An easy tool to manage order shipping information of the shop and to notify the customers about the shipping.</a:t>
            </a:r>
          </a:p>
          <a:p>
            <a:pPr>
              <a:buFont typeface="Wingdings" pitchFamily="2" charset="2"/>
              <a:buChar char="Ø"/>
            </a:pPr>
            <a:r>
              <a:rPr lang="en-US" sz="2000" dirty="0"/>
              <a:t>Useful tool to make shop as complete as possible and offer our customers the best services.</a:t>
            </a:r>
          </a:p>
        </p:txBody>
      </p:sp>
      <p:pic>
        <p:nvPicPr>
          <p:cNvPr id="7" name="Picture 6">
            <a:extLst>
              <a:ext uri="{FF2B5EF4-FFF2-40B4-BE49-F238E27FC236}">
                <a16:creationId xmlns:a16="http://schemas.microsoft.com/office/drawing/2014/main" id="{3A099257-1DC8-4388-B92A-BA5C9C6D4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3429000"/>
            <a:ext cx="5181600" cy="3152652"/>
          </a:xfrm>
          <a:prstGeom prst="rect">
            <a:avLst/>
          </a:prstGeom>
        </p:spPr>
      </p:pic>
    </p:spTree>
    <p:extLst>
      <p:ext uri="{BB962C8B-B14F-4D97-AF65-F5344CB8AC3E}">
        <p14:creationId xmlns:p14="http://schemas.microsoft.com/office/powerpoint/2010/main" val="366420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b="1" dirty="0">
                <a:latin typeface="Times New Roman" panose="02020603050405020304" pitchFamily="18" charset="0"/>
                <a:cs typeface="Times New Roman" panose="02020603050405020304" pitchFamily="18" charset="0"/>
              </a:rPr>
              <a:t>Live Chat</a:t>
            </a:r>
          </a:p>
        </p:txBody>
      </p:sp>
      <p:sp>
        <p:nvSpPr>
          <p:cNvPr id="3" name="Content Placeholder 2"/>
          <p:cNvSpPr>
            <a:spLocks noGrp="1"/>
          </p:cNvSpPr>
          <p:nvPr>
            <p:ph idx="1"/>
          </p:nvPr>
        </p:nvSpPr>
        <p:spPr>
          <a:xfrm>
            <a:off x="838200" y="1864702"/>
            <a:ext cx="10515600" cy="4351338"/>
          </a:xfrm>
        </p:spPr>
        <p:txBody>
          <a:bodyPr>
            <a:normAutofit/>
          </a:bodyPr>
          <a:lstStyle/>
          <a:p>
            <a:pPr>
              <a:buFont typeface="Wingdings" pitchFamily="2" charset="2"/>
              <a:buChar char="Ø"/>
            </a:pPr>
            <a:r>
              <a:rPr lang="en-US" sz="2000" dirty="0"/>
              <a:t>An exceptional plugin to make clients feel comfortable as in a physical shop.</a:t>
            </a:r>
          </a:p>
          <a:p>
            <a:pPr>
              <a:buFont typeface="Wingdings" pitchFamily="2" charset="2"/>
              <a:buChar char="Ø"/>
            </a:pPr>
            <a:r>
              <a:rPr lang="en-US" sz="2000" dirty="0"/>
              <a:t>Can ask for information and get immediate feedback.</a:t>
            </a:r>
          </a:p>
          <a:p>
            <a:pPr>
              <a:buFont typeface="Wingdings" pitchFamily="2" charset="2"/>
              <a:buChar char="Ø"/>
            </a:pPr>
            <a:r>
              <a:rPr lang="en-US" sz="2000" dirty="0"/>
              <a:t>Users need human contact and live chat can help them in overcoming the obstacles of the purchase doubts.</a:t>
            </a:r>
          </a:p>
          <a:p>
            <a:pPr>
              <a:buFont typeface="Wingdings" pitchFamily="2" charset="2"/>
              <a:buChar char="Ø"/>
            </a:pPr>
            <a:r>
              <a:rPr lang="en-US" sz="2000" dirty="0"/>
              <a:t>Customization of the messages(Welcome, greetings, offline, busy operations).</a:t>
            </a:r>
          </a:p>
          <a:p>
            <a:pPr>
              <a:buFont typeface="Wingdings" pitchFamily="2" charset="2"/>
              <a:buChar char="Ø"/>
            </a:pPr>
            <a:r>
              <a:rPr lang="en-US" sz="2000" dirty="0"/>
              <a:t>Availability of different tabs, multiple chats.</a:t>
            </a:r>
          </a:p>
        </p:txBody>
      </p:sp>
      <p:pic>
        <p:nvPicPr>
          <p:cNvPr id="5" name="Picture 4">
            <a:extLst>
              <a:ext uri="{FF2B5EF4-FFF2-40B4-BE49-F238E27FC236}">
                <a16:creationId xmlns:a16="http://schemas.microsoft.com/office/drawing/2014/main" id="{A0918BF9-19FA-4863-9666-49F48CF90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229" y="4040371"/>
            <a:ext cx="4898571" cy="2571750"/>
          </a:xfrm>
          <a:prstGeom prst="rect">
            <a:avLst/>
          </a:prstGeom>
        </p:spPr>
      </p:pic>
    </p:spTree>
    <p:extLst>
      <p:ext uri="{BB962C8B-B14F-4D97-AF65-F5344CB8AC3E}">
        <p14:creationId xmlns:p14="http://schemas.microsoft.com/office/powerpoint/2010/main" val="9397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E5B0C-4549-4ED2-9E78-8A9C2304014F}"/>
              </a:ext>
            </a:extLst>
          </p:cNvPr>
          <p:cNvSpPr>
            <a:spLocks noGrp="1"/>
          </p:cNvSpPr>
          <p:nvPr>
            <p:ph type="title"/>
          </p:nvPr>
        </p:nvSpPr>
        <p:spPr>
          <a:xfrm>
            <a:off x="647211" y="149470"/>
            <a:ext cx="10515600" cy="878498"/>
          </a:xfrm>
        </p:spPr>
        <p:txBody>
          <a:bodyPr anchor="ctr">
            <a:normAutofit/>
          </a:bodyPr>
          <a:lstStyle/>
          <a:p>
            <a:pPr algn="ctr"/>
            <a:r>
              <a:rPr lang="en-IN" sz="5000" b="1" dirty="0">
                <a:latin typeface="Times New Roman" panose="02020603050405020304" pitchFamily="18" charset="0"/>
                <a:cs typeface="Times New Roman" panose="02020603050405020304" pitchFamily="18" charset="0"/>
              </a:rPr>
              <a:t>Our Vehicles</a:t>
            </a:r>
          </a:p>
        </p:txBody>
      </p:sp>
      <p:sp>
        <p:nvSpPr>
          <p:cNvPr id="5" name="Text Placeholder 4">
            <a:extLst>
              <a:ext uri="{FF2B5EF4-FFF2-40B4-BE49-F238E27FC236}">
                <a16:creationId xmlns:a16="http://schemas.microsoft.com/office/drawing/2014/main" id="{6C81231B-5ADF-479A-AD38-3170180774BD}"/>
              </a:ext>
            </a:extLst>
          </p:cNvPr>
          <p:cNvSpPr>
            <a:spLocks noGrp="1"/>
          </p:cNvSpPr>
          <p:nvPr>
            <p:ph type="body" idx="1"/>
          </p:nvPr>
        </p:nvSpPr>
        <p:spPr>
          <a:xfrm>
            <a:off x="838199" y="1190137"/>
            <a:ext cx="10515600" cy="352181"/>
          </a:xfrm>
        </p:spPr>
        <p:txBody>
          <a:bodyPr anchor="ctr">
            <a:normAutofit fontScale="92500" lnSpcReduction="20000"/>
          </a:bodyPr>
          <a:lstStyle/>
          <a:p>
            <a:pPr algn="ctr"/>
            <a:r>
              <a:rPr lang="en-IN" b="1" dirty="0">
                <a:solidFill>
                  <a:schemeClr val="tx1">
                    <a:lumMod val="85000"/>
                    <a:lumOff val="15000"/>
                  </a:schemeClr>
                </a:solidFill>
              </a:rPr>
              <a:t>See our full line-up Of Vehicles and Find the one  that best fits you.</a:t>
            </a:r>
          </a:p>
        </p:txBody>
      </p:sp>
      <p:pic>
        <p:nvPicPr>
          <p:cNvPr id="4" name="Content Placeholder 3">
            <a:extLst>
              <a:ext uri="{FF2B5EF4-FFF2-40B4-BE49-F238E27FC236}">
                <a16:creationId xmlns:a16="http://schemas.microsoft.com/office/drawing/2014/main" id="{9896B74A-EE64-4E22-85E6-0A0AA92F1794}"/>
              </a:ext>
            </a:extLst>
          </p:cNvPr>
          <p:cNvPicPr>
            <a:picLocks noGrp="1"/>
          </p:cNvPicPr>
          <p:nvPr>
            <p:ph idx="4294967295"/>
          </p:nvPr>
        </p:nvPicPr>
        <p:blipFill rotWithShape="1">
          <a:blip r:embed="rId2"/>
          <a:srcRect l="-570" t="42864" r="256" b="8175"/>
          <a:stretch/>
        </p:blipFill>
        <p:spPr bwMode="auto">
          <a:xfrm>
            <a:off x="742704" y="2548186"/>
            <a:ext cx="10706589" cy="3851274"/>
          </a:xfrm>
          <a:prstGeom prst="rect">
            <a:avLst/>
          </a:prstGeom>
          <a:ln>
            <a:noFill/>
          </a:ln>
          <a:extLst>
            <a:ext uri="{53640926-AAD7-44D8-BBD7-CCE9431645EC}">
              <a14:shadowObscured xmlns:a14="http://schemas.microsoft.com/office/drawing/2010/main"/>
            </a:ext>
          </a:extLst>
        </p:spPr>
      </p:pic>
      <p:sp>
        <p:nvSpPr>
          <p:cNvPr id="6" name="Text Placeholder 4">
            <a:extLst>
              <a:ext uri="{FF2B5EF4-FFF2-40B4-BE49-F238E27FC236}">
                <a16:creationId xmlns:a16="http://schemas.microsoft.com/office/drawing/2014/main" id="{1D542C74-1819-4116-800E-71D6302AD618}"/>
              </a:ext>
            </a:extLst>
          </p:cNvPr>
          <p:cNvSpPr txBox="1">
            <a:spLocks/>
          </p:cNvSpPr>
          <p:nvPr/>
        </p:nvSpPr>
        <p:spPr>
          <a:xfrm>
            <a:off x="5393469" y="1704487"/>
            <a:ext cx="1405060" cy="447187"/>
          </a:xfrm>
          <a:prstGeom prst="rect">
            <a:avLst/>
          </a:prstGeom>
          <a:solidFill>
            <a:schemeClr val="accent1">
              <a:lumMod val="75000"/>
            </a:schemeClr>
          </a:solidFill>
          <a:effectLst>
            <a:glow rad="101600">
              <a:schemeClr val="accent1">
                <a:satMod val="175000"/>
                <a:alpha val="40000"/>
              </a:schemeClr>
            </a:glow>
          </a:effectLst>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IN" dirty="0">
                <a:solidFill>
                  <a:schemeClr val="bg1"/>
                </a:solidFill>
              </a:rPr>
              <a:t>SCOOTERS</a:t>
            </a:r>
          </a:p>
        </p:txBody>
      </p:sp>
    </p:spTree>
    <p:extLst>
      <p:ext uri="{BB962C8B-B14F-4D97-AF65-F5344CB8AC3E}">
        <p14:creationId xmlns:p14="http://schemas.microsoft.com/office/powerpoint/2010/main" val="372616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4" presetClass="emph" presetSubtype="0" fill="hold" grpId="0" nodeType="withEffect">
                                  <p:stCondLst>
                                    <p:cond delay="0"/>
                                  </p:stCondLst>
                                  <p:childTnLst>
                                    <p:animClr clrSpc="hsl" dir="cw">
                                      <p:cBhvr override="childStyle">
                                        <p:cTn id="16" dur="500" fill="hold"/>
                                        <p:tgtEl>
                                          <p:spTgt spid="2"/>
                                        </p:tgtEl>
                                        <p:attrNameLst>
                                          <p:attrName>style.color</p:attrName>
                                        </p:attrNameLst>
                                      </p:cBhvr>
                                      <p:by>
                                        <p:hsl h="0" s="-12549" l="-25098"/>
                                      </p:by>
                                    </p:animClr>
                                    <p:animClr clrSpc="hsl" dir="cw">
                                      <p:cBhvr>
                                        <p:cTn id="17" dur="500" fill="hold"/>
                                        <p:tgtEl>
                                          <p:spTgt spid="2"/>
                                        </p:tgtEl>
                                        <p:attrNameLst>
                                          <p:attrName>fillcolor</p:attrName>
                                        </p:attrNameLst>
                                      </p:cBhvr>
                                      <p:by>
                                        <p:hsl h="0" s="-12549" l="-25098"/>
                                      </p:by>
                                    </p:animClr>
                                    <p:animClr clrSpc="hsl" dir="cw">
                                      <p:cBhvr>
                                        <p:cTn id="18" dur="500" fill="hold"/>
                                        <p:tgtEl>
                                          <p:spTgt spid="2"/>
                                        </p:tgtEl>
                                        <p:attrNameLst>
                                          <p:attrName>stroke.color</p:attrName>
                                        </p:attrNameLst>
                                      </p:cBhvr>
                                      <p:by>
                                        <p:hsl h="0" s="-12549" l="-25098"/>
                                      </p:by>
                                    </p:animClr>
                                    <p:set>
                                      <p:cBhvr>
                                        <p:cTn id="19" dur="500" fill="hold"/>
                                        <p:tgtEl>
                                          <p:spTgt spid="2"/>
                                        </p:tgtEl>
                                        <p:attrNameLst>
                                          <p:attrName>fill.type</p:attrName>
                                        </p:attrNameLst>
                                      </p:cBhvr>
                                      <p:to>
                                        <p:strVal val="solid"/>
                                      </p:to>
                                    </p:set>
                                  </p:childTnLst>
                                </p:cTn>
                              </p:par>
                              <p:par>
                                <p:cTn id="20" presetID="24" presetClass="emph" presetSubtype="0" fill="hold" grpId="0" nodeType="withEffect">
                                  <p:stCondLst>
                                    <p:cond delay="0"/>
                                  </p:stCondLst>
                                  <p:childTnLst>
                                    <p:animClr clrSpc="hsl" dir="cw">
                                      <p:cBhvr override="childStyle">
                                        <p:cTn id="21" dur="500" fill="hold"/>
                                        <p:tgtEl>
                                          <p:spTgt spid="5">
                                            <p:txEl>
                                              <p:pRg st="0" end="0"/>
                                            </p:txEl>
                                          </p:spTgt>
                                        </p:tgtEl>
                                        <p:attrNameLst>
                                          <p:attrName>style.color</p:attrName>
                                        </p:attrNameLst>
                                      </p:cBhvr>
                                      <p:by>
                                        <p:hsl h="0" s="-12549" l="-25098"/>
                                      </p:by>
                                    </p:animClr>
                                    <p:animClr clrSpc="hsl" dir="cw">
                                      <p:cBhvr>
                                        <p:cTn id="22" dur="500" fill="hold"/>
                                        <p:tgtEl>
                                          <p:spTgt spid="5">
                                            <p:txEl>
                                              <p:pRg st="0" end="0"/>
                                            </p:txEl>
                                          </p:spTgt>
                                        </p:tgtEl>
                                        <p:attrNameLst>
                                          <p:attrName>fillcolor</p:attrName>
                                        </p:attrNameLst>
                                      </p:cBhvr>
                                      <p:by>
                                        <p:hsl h="0" s="-12549" l="-25098"/>
                                      </p:by>
                                    </p:animClr>
                                    <p:animClr clrSpc="hsl" dir="cw">
                                      <p:cBhvr>
                                        <p:cTn id="23" dur="500" fill="hold"/>
                                        <p:tgtEl>
                                          <p:spTgt spid="5">
                                            <p:txEl>
                                              <p:pRg st="0" end="0"/>
                                            </p:txEl>
                                          </p:spTgt>
                                        </p:tgtEl>
                                        <p:attrNameLst>
                                          <p:attrName>stroke.color</p:attrName>
                                        </p:attrNameLst>
                                      </p:cBhvr>
                                      <p:by>
                                        <p:hsl h="0" s="-12549" l="-25098"/>
                                      </p:by>
                                    </p:animClr>
                                    <p:set>
                                      <p:cBhvr>
                                        <p:cTn id="24"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AC40E7-38E1-4132-9E8E-0607849D8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094" y="3398118"/>
            <a:ext cx="5775573" cy="3226577"/>
          </a:xfrm>
          <a:prstGeom prst="rect">
            <a:avLst/>
          </a:prstGeom>
        </p:spPr>
      </p:pic>
      <p:pic>
        <p:nvPicPr>
          <p:cNvPr id="6" name="Picture 5">
            <a:extLst>
              <a:ext uri="{FF2B5EF4-FFF2-40B4-BE49-F238E27FC236}">
                <a16:creationId xmlns:a16="http://schemas.microsoft.com/office/drawing/2014/main" id="{4FF2CB46-27DD-4633-AED6-1B480F971C26}"/>
              </a:ext>
            </a:extLst>
          </p:cNvPr>
          <p:cNvPicPr>
            <a:picLocks noChangeAspect="1"/>
          </p:cNvPicPr>
          <p:nvPr/>
        </p:nvPicPr>
        <p:blipFill>
          <a:blip r:embed="rId3"/>
          <a:stretch>
            <a:fillRect/>
          </a:stretch>
        </p:blipFill>
        <p:spPr>
          <a:xfrm>
            <a:off x="320427" y="202423"/>
            <a:ext cx="5775573" cy="3226577"/>
          </a:xfrm>
          <a:prstGeom prst="rect">
            <a:avLst/>
          </a:prstGeom>
        </p:spPr>
      </p:pic>
    </p:spTree>
    <p:extLst>
      <p:ext uri="{BB962C8B-B14F-4D97-AF65-F5344CB8AC3E}">
        <p14:creationId xmlns:p14="http://schemas.microsoft.com/office/powerpoint/2010/main" val="392551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2483-6872-418B-B12B-1A97AC9B0F29}"/>
              </a:ext>
            </a:extLst>
          </p:cNvPr>
          <p:cNvSpPr>
            <a:spLocks noGrp="1"/>
          </p:cNvSpPr>
          <p:nvPr>
            <p:ph type="title"/>
          </p:nvPr>
        </p:nvSpPr>
        <p:spPr>
          <a:xfrm>
            <a:off x="839788" y="278675"/>
            <a:ext cx="11090954" cy="639082"/>
          </a:xfrm>
        </p:spPr>
        <p:txBody>
          <a:bodyPr>
            <a:noAutofit/>
          </a:bodyPr>
          <a:lstStyle/>
          <a:p>
            <a:pPr algn="ctr"/>
            <a:r>
              <a:rPr lang="en-IN" sz="4000" b="1" dirty="0">
                <a:latin typeface="Times New Roman" panose="02020603050405020304" pitchFamily="18" charset="0"/>
                <a:cs typeface="Times New Roman" panose="02020603050405020304" pitchFamily="18" charset="0"/>
              </a:rPr>
              <a:t>Business-to-Business</a:t>
            </a:r>
          </a:p>
        </p:txBody>
      </p:sp>
      <p:sp>
        <p:nvSpPr>
          <p:cNvPr id="4" name="Text Placeholder 3">
            <a:extLst>
              <a:ext uri="{FF2B5EF4-FFF2-40B4-BE49-F238E27FC236}">
                <a16:creationId xmlns:a16="http://schemas.microsoft.com/office/drawing/2014/main" id="{5D5D9091-E6D6-4CEC-9EB0-45D9296A5002}"/>
              </a:ext>
            </a:extLst>
          </p:cNvPr>
          <p:cNvSpPr>
            <a:spLocks noGrp="1"/>
          </p:cNvSpPr>
          <p:nvPr>
            <p:ph type="body" sz="half" idx="2"/>
          </p:nvPr>
        </p:nvSpPr>
        <p:spPr>
          <a:xfrm>
            <a:off x="839788" y="1288869"/>
            <a:ext cx="4835729" cy="5129348"/>
          </a:xfrm>
        </p:spPr>
        <p:txBody>
          <a:bodyPr>
            <a:normAutofit/>
          </a:bodyPr>
          <a:lstStyle/>
          <a:p>
            <a:r>
              <a:rPr lang="en-IN" sz="2000" dirty="0"/>
              <a:t>B2B e-commerce is simply defined  as e-commerce between companies. This is the type of e-commerce that deals with relationships between and among businesses.</a:t>
            </a:r>
          </a:p>
          <a:p>
            <a:r>
              <a:rPr lang="en-IN" sz="2000" dirty="0"/>
              <a:t>About 80% of ecommerce  is of this type, and most experts predict that B2B e-commerce will continue to grow faster than B2C segment.</a:t>
            </a:r>
          </a:p>
          <a:p>
            <a:r>
              <a:rPr lang="en-IN" sz="2000" dirty="0"/>
              <a:t>The B2B market has two primary components:</a:t>
            </a:r>
          </a:p>
          <a:p>
            <a:pPr marL="342900" indent="-342900">
              <a:buFont typeface="+mj-lt"/>
              <a:buAutoNum type="arabicParenR"/>
            </a:pPr>
            <a:r>
              <a:rPr lang="en-IN" sz="2000" dirty="0"/>
              <a:t>E-</a:t>
            </a:r>
            <a:r>
              <a:rPr lang="en-IN" sz="2000" dirty="0" err="1"/>
              <a:t>frastructure</a:t>
            </a:r>
            <a:endParaRPr lang="en-IN" sz="2000" dirty="0"/>
          </a:p>
          <a:p>
            <a:pPr marL="342900" indent="-342900">
              <a:buFont typeface="+mj-lt"/>
              <a:buAutoNum type="arabicParenR"/>
            </a:pPr>
            <a:r>
              <a:rPr lang="en-IN" sz="2000" dirty="0"/>
              <a:t>E-markets </a:t>
            </a:r>
          </a:p>
          <a:p>
            <a:r>
              <a:rPr lang="en-IN" sz="2000" dirty="0"/>
              <a:t>For example, a tire manufacturer might sell a car manufacturer.</a:t>
            </a:r>
          </a:p>
          <a:p>
            <a:endParaRPr lang="en-IN" sz="2000" dirty="0"/>
          </a:p>
          <a:p>
            <a:endParaRPr lang="en-IN" sz="2000" dirty="0"/>
          </a:p>
        </p:txBody>
      </p:sp>
      <p:pic>
        <p:nvPicPr>
          <p:cNvPr id="10" name="Picture Placeholder 9">
            <a:extLst>
              <a:ext uri="{FF2B5EF4-FFF2-40B4-BE49-F238E27FC236}">
                <a16:creationId xmlns:a16="http://schemas.microsoft.com/office/drawing/2014/main" id="{FB6CEEB8-FCBE-4B41-8968-7D6E331E7C1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671" t="17979" r="3719"/>
          <a:stretch/>
        </p:blipFill>
        <p:spPr>
          <a:xfrm>
            <a:off x="5761719" y="1528649"/>
            <a:ext cx="6169024" cy="4649788"/>
          </a:xfrm>
        </p:spPr>
      </p:pic>
    </p:spTree>
    <p:extLst>
      <p:ext uri="{BB962C8B-B14F-4D97-AF65-F5344CB8AC3E}">
        <p14:creationId xmlns:p14="http://schemas.microsoft.com/office/powerpoint/2010/main" val="316606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B6F97-F940-450E-8B47-5A408AB68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87" y="279195"/>
            <a:ext cx="5708405" cy="3527874"/>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894BF7A-E8B4-4AD2-9F5D-E834A5A4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684" y="2995631"/>
            <a:ext cx="5796329" cy="3624977"/>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FA2C2DA5-8432-4D5B-AD20-3F18983409A9}"/>
              </a:ext>
            </a:extLst>
          </p:cNvPr>
          <p:cNvSpPr txBox="1"/>
          <p:nvPr/>
        </p:nvSpPr>
        <p:spPr>
          <a:xfrm>
            <a:off x="331544" y="4393223"/>
            <a:ext cx="5533290"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71295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370FD3-CDF1-4AFC-B10D-DE7EB9538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rot="20281540">
            <a:off x="4831202" y="2809874"/>
            <a:ext cx="4912670" cy="1238250"/>
          </a:xfrm>
          <a:noFill/>
          <a:ln>
            <a:noFill/>
          </a:ln>
        </p:spPr>
        <p:style>
          <a:lnRef idx="0">
            <a:scrgbClr r="0" g="0" b="0"/>
          </a:lnRef>
          <a:fillRef idx="0">
            <a:scrgbClr r="0" g="0" b="0"/>
          </a:fillRef>
          <a:effectRef idx="0">
            <a:scrgbClr r="0" g="0" b="0"/>
          </a:effectRef>
          <a:fontRef idx="minor">
            <a:schemeClr val="dk1"/>
          </a:fontRef>
        </p:style>
        <p:txBody>
          <a:bodyPr>
            <a:noAutofit/>
          </a:bodyPr>
          <a:lstStyle/>
          <a:p>
            <a:pPr algn="ctr"/>
            <a:r>
              <a:rPr lang="en-US" sz="5400"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THANK YOU !</a:t>
            </a:r>
          </a:p>
        </p:txBody>
      </p:sp>
    </p:spTree>
    <p:extLst>
      <p:ext uri="{BB962C8B-B14F-4D97-AF65-F5344CB8AC3E}">
        <p14:creationId xmlns:p14="http://schemas.microsoft.com/office/powerpoint/2010/main" val="13876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D697-4FF3-41C2-844A-8689888E1445}"/>
              </a:ext>
            </a:extLst>
          </p:cNvPr>
          <p:cNvSpPr>
            <a:spLocks noGrp="1"/>
          </p:cNvSpPr>
          <p:nvPr>
            <p:ph type="title"/>
          </p:nvPr>
        </p:nvSpPr>
        <p:spPr>
          <a:xfrm>
            <a:off x="665285" y="457200"/>
            <a:ext cx="4425462" cy="530225"/>
          </a:xfrm>
        </p:spPr>
        <p:txBody>
          <a:bodyPr>
            <a:normAutofit fontScale="90000"/>
          </a:bodyPr>
          <a:lstStyle/>
          <a:p>
            <a:pPr algn="ctr"/>
            <a:r>
              <a:rPr lang="en-IN" b="1" dirty="0">
                <a:solidFill>
                  <a:schemeClr val="tx1">
                    <a:lumMod val="95000"/>
                    <a:lumOff val="5000"/>
                  </a:schemeClr>
                </a:solidFill>
                <a:latin typeface="Times New Roman" panose="02020603050405020304" pitchFamily="18" charset="0"/>
                <a:cs typeface="Times New Roman" panose="02020603050405020304" pitchFamily="18" charset="0"/>
              </a:rPr>
              <a:t>Dealer Locator</a:t>
            </a:r>
          </a:p>
        </p:txBody>
      </p:sp>
      <p:sp>
        <p:nvSpPr>
          <p:cNvPr id="4" name="Text Placeholder 3">
            <a:extLst>
              <a:ext uri="{FF2B5EF4-FFF2-40B4-BE49-F238E27FC236}">
                <a16:creationId xmlns:a16="http://schemas.microsoft.com/office/drawing/2014/main" id="{7890D147-9FD8-4AE2-B161-376C9DB94F09}"/>
              </a:ext>
            </a:extLst>
          </p:cNvPr>
          <p:cNvSpPr>
            <a:spLocks noGrp="1"/>
          </p:cNvSpPr>
          <p:nvPr>
            <p:ph type="body" sz="half" idx="2"/>
          </p:nvPr>
        </p:nvSpPr>
        <p:spPr>
          <a:xfrm>
            <a:off x="665285" y="1178167"/>
            <a:ext cx="4425462" cy="5432740"/>
          </a:xfrm>
        </p:spPr>
        <p:txBody>
          <a:bodyPr>
            <a:normAutofit/>
          </a:bodyPr>
          <a:lstStyle/>
          <a:p>
            <a:r>
              <a:rPr lang="en-US" dirty="0"/>
              <a:t>Dealer is an individual or firm who buys goods from a producer or distributor for wholesale or retailing. Dealer Locator is a person who locates him on behalf of the company.</a:t>
            </a:r>
          </a:p>
          <a:p>
            <a:r>
              <a:rPr lang="en-US" dirty="0"/>
              <a:t>This will come under Route to market. When a company enters a market, it does enough research to find out about all the possible dealers in the locality. They do screening and then they suspect, prospect, approach, negotiate, close the deal, order, payment. These processes help the company in locating the correct dealer according to company values.</a:t>
            </a:r>
          </a:p>
          <a:p>
            <a:br>
              <a:rPr lang="en-US" dirty="0"/>
            </a:br>
            <a:endParaRPr lang="en-IN" dirty="0"/>
          </a:p>
        </p:txBody>
      </p:sp>
      <p:pic>
        <p:nvPicPr>
          <p:cNvPr id="5" name="Picture Placeholder 4">
            <a:extLst>
              <a:ext uri="{FF2B5EF4-FFF2-40B4-BE49-F238E27FC236}">
                <a16:creationId xmlns:a16="http://schemas.microsoft.com/office/drawing/2014/main" id="{F4CC3FCC-F8DD-4EA2-86A8-354777782D7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60" b="760"/>
          <a:stretch>
            <a:fillRect/>
          </a:stretch>
        </p:blipFill>
        <p:spPr>
          <a:xfrm>
            <a:off x="2039243" y="4072381"/>
            <a:ext cx="2771406" cy="2188328"/>
          </a:xfrm>
          <a:prstGeom prst="rect">
            <a:avLst/>
          </a:prstGeom>
        </p:spPr>
      </p:pic>
      <p:pic>
        <p:nvPicPr>
          <p:cNvPr id="9" name="Picture 8">
            <a:extLst>
              <a:ext uri="{FF2B5EF4-FFF2-40B4-BE49-F238E27FC236}">
                <a16:creationId xmlns:a16="http://schemas.microsoft.com/office/drawing/2014/main" id="{77834CAE-B292-47BE-AE57-10D112C16B24}"/>
              </a:ext>
            </a:extLst>
          </p:cNvPr>
          <p:cNvPicPr>
            <a:picLocks noChangeAspect="1"/>
          </p:cNvPicPr>
          <p:nvPr/>
        </p:nvPicPr>
        <p:blipFill rotWithShape="1">
          <a:blip r:embed="rId3">
            <a:extLst>
              <a:ext uri="{28A0092B-C50C-407E-A947-70E740481C1C}">
                <a14:useLocalDpi xmlns:a14="http://schemas.microsoft.com/office/drawing/2010/main" val="0"/>
              </a:ext>
            </a:extLst>
          </a:blip>
          <a:srcRect l="38805" t="1910" r="19469" b="1518"/>
          <a:stretch/>
        </p:blipFill>
        <p:spPr>
          <a:xfrm>
            <a:off x="6096000" y="386861"/>
            <a:ext cx="5430715" cy="6013939"/>
          </a:xfrm>
          <a:prstGeom prst="rect">
            <a:avLst/>
          </a:prstGeom>
        </p:spPr>
      </p:pic>
    </p:spTree>
    <p:extLst>
      <p:ext uri="{BB962C8B-B14F-4D97-AF65-F5344CB8AC3E}">
        <p14:creationId xmlns:p14="http://schemas.microsoft.com/office/powerpoint/2010/main" val="71876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9976-DA1B-48C0-B914-9DA21F718E1B}"/>
              </a:ext>
            </a:extLst>
          </p:cNvPr>
          <p:cNvSpPr>
            <a:spLocks noGrp="1"/>
          </p:cNvSpPr>
          <p:nvPr>
            <p:ph type="title"/>
          </p:nvPr>
        </p:nvSpPr>
        <p:spPr>
          <a:xfrm>
            <a:off x="839788" y="365125"/>
            <a:ext cx="10515600" cy="672367"/>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Online Service Booking</a:t>
            </a:r>
          </a:p>
        </p:txBody>
      </p:sp>
      <p:sp>
        <p:nvSpPr>
          <p:cNvPr id="5" name="Text Placeholder 4">
            <a:extLst>
              <a:ext uri="{FF2B5EF4-FFF2-40B4-BE49-F238E27FC236}">
                <a16:creationId xmlns:a16="http://schemas.microsoft.com/office/drawing/2014/main" id="{261F6EC9-E324-4BB1-97B4-121CAD9657BC}"/>
              </a:ext>
            </a:extLst>
          </p:cNvPr>
          <p:cNvSpPr>
            <a:spLocks noGrp="1"/>
          </p:cNvSpPr>
          <p:nvPr>
            <p:ph type="body" sz="quarter" idx="3"/>
          </p:nvPr>
        </p:nvSpPr>
        <p:spPr>
          <a:xfrm>
            <a:off x="914400" y="1271055"/>
            <a:ext cx="10515600" cy="882742"/>
          </a:xfrm>
        </p:spPr>
        <p:txBody>
          <a:bodyPr>
            <a:noAutofit/>
          </a:bodyPr>
          <a:lstStyle/>
          <a:p>
            <a:r>
              <a:rPr lang="en-US" sz="2000" b="0" dirty="0"/>
              <a:t>Our Company will provide you with booking service form your valuable time , Our reputation for reliability is complemented by the quality of service we offer. We help you make the most out of our service programs that are considered to be excellent.</a:t>
            </a:r>
            <a:endParaRPr lang="en-IN" sz="2000" b="0" dirty="0"/>
          </a:p>
        </p:txBody>
      </p:sp>
      <p:pic>
        <p:nvPicPr>
          <p:cNvPr id="7" name="Picture Placeholder 12">
            <a:extLst>
              <a:ext uri="{FF2B5EF4-FFF2-40B4-BE49-F238E27FC236}">
                <a16:creationId xmlns:a16="http://schemas.microsoft.com/office/drawing/2014/main" id="{A36B46D5-8C4E-4FC9-A470-363568828D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123" r="123"/>
          <a:stretch>
            <a:fillRect/>
          </a:stretch>
        </p:blipFill>
        <p:spPr>
          <a:xfrm>
            <a:off x="1195753" y="2668483"/>
            <a:ext cx="3791031" cy="2993450"/>
          </a:xfrm>
          <a:prstGeom prst="rect">
            <a:avLst/>
          </a:prstGeom>
        </p:spPr>
      </p:pic>
      <p:pic>
        <p:nvPicPr>
          <p:cNvPr id="8" name="Content Placeholder 7">
            <a:extLst>
              <a:ext uri="{FF2B5EF4-FFF2-40B4-BE49-F238E27FC236}">
                <a16:creationId xmlns:a16="http://schemas.microsoft.com/office/drawing/2014/main" id="{7D048577-BFD8-45FF-8C69-9BADBA77DB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76545" y="2668484"/>
            <a:ext cx="5490919" cy="2993450"/>
          </a:xfrm>
          <a:prstGeom prst="rect">
            <a:avLst/>
          </a:prstGeom>
        </p:spPr>
      </p:pic>
    </p:spTree>
    <p:extLst>
      <p:ext uri="{BB962C8B-B14F-4D97-AF65-F5344CB8AC3E}">
        <p14:creationId xmlns:p14="http://schemas.microsoft.com/office/powerpoint/2010/main" val="350156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F905-3328-4D15-BC7F-9D18C00C1972}"/>
              </a:ext>
            </a:extLst>
          </p:cNvPr>
          <p:cNvSpPr>
            <a:spLocks noGrp="1"/>
          </p:cNvSpPr>
          <p:nvPr>
            <p:ph type="title"/>
          </p:nvPr>
        </p:nvSpPr>
        <p:spPr>
          <a:xfrm>
            <a:off x="839788" y="365125"/>
            <a:ext cx="10515600" cy="558067"/>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24x7 Road Side Assistance</a:t>
            </a:r>
          </a:p>
        </p:txBody>
      </p:sp>
      <p:sp>
        <p:nvSpPr>
          <p:cNvPr id="3" name="Text Placeholder 2">
            <a:extLst>
              <a:ext uri="{FF2B5EF4-FFF2-40B4-BE49-F238E27FC236}">
                <a16:creationId xmlns:a16="http://schemas.microsoft.com/office/drawing/2014/main" id="{3EEE225B-0E4C-4723-9762-ED0F6ED676D4}"/>
              </a:ext>
            </a:extLst>
          </p:cNvPr>
          <p:cNvSpPr>
            <a:spLocks noGrp="1"/>
          </p:cNvSpPr>
          <p:nvPr>
            <p:ph type="body" idx="1"/>
          </p:nvPr>
        </p:nvSpPr>
        <p:spPr>
          <a:xfrm>
            <a:off x="915988" y="1259772"/>
            <a:ext cx="10512424" cy="1713205"/>
          </a:xfrm>
        </p:spPr>
        <p:txBody>
          <a:bodyPr>
            <a:noAutofit/>
          </a:bodyPr>
          <a:lstStyle/>
          <a:p>
            <a:endParaRPr lang="en-US" sz="1500" b="0" dirty="0"/>
          </a:p>
          <a:p>
            <a:endParaRPr lang="en-US" sz="1500" b="0" dirty="0"/>
          </a:p>
          <a:p>
            <a:r>
              <a:rPr lang="en-US" sz="1500" b="0" dirty="0"/>
              <a:t>To increase Customer Mobility, Our Company has introduce ROADSIDE ASSISTANCE (RSA) Program in India. We have tied up with TVS Auto Assist (India) Limited, to ensure that you get quick and hassle-free service in the event of any unexpected breakdown of your vehicle.</a:t>
            </a:r>
          </a:p>
          <a:p>
            <a:r>
              <a:rPr lang="en-US" sz="1500" b="0" dirty="0"/>
              <a:t>In the event of any mechanical or electrical breakdown/traffic accident of your vehicle, all you have to do is call our Toll free number </a:t>
            </a:r>
            <a:r>
              <a:rPr lang="en-US" sz="1500" dirty="0"/>
              <a:t>1800 258 7111</a:t>
            </a:r>
            <a:r>
              <a:rPr lang="en-US" sz="1500" b="0" dirty="0"/>
              <a:t> to avail this Roadside Assistance Service- 24X7, 365 days.</a:t>
            </a:r>
          </a:p>
          <a:p>
            <a:br>
              <a:rPr lang="en-US" sz="1500" dirty="0"/>
            </a:br>
            <a:endParaRPr lang="en-IN" sz="1500" dirty="0"/>
          </a:p>
        </p:txBody>
      </p:sp>
      <p:pic>
        <p:nvPicPr>
          <p:cNvPr id="8" name="Content Placeholder 7">
            <a:extLst>
              <a:ext uri="{FF2B5EF4-FFF2-40B4-BE49-F238E27FC236}">
                <a16:creationId xmlns:a16="http://schemas.microsoft.com/office/drawing/2014/main" id="{F7887DDA-8D82-42E7-9424-2E208FAD22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5988" y="3199735"/>
            <a:ext cx="3128473" cy="2590082"/>
          </a:xfrm>
        </p:spPr>
      </p:pic>
      <p:pic>
        <p:nvPicPr>
          <p:cNvPr id="10" name="Content Placeholder 9">
            <a:extLst>
              <a:ext uri="{FF2B5EF4-FFF2-40B4-BE49-F238E27FC236}">
                <a16:creationId xmlns:a16="http://schemas.microsoft.com/office/drawing/2014/main" id="{210BB7D1-776C-4528-B651-68A4C87BEAE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455014" y="2802256"/>
            <a:ext cx="6900374" cy="3385040"/>
          </a:xfrm>
        </p:spPr>
      </p:pic>
    </p:spTree>
    <p:extLst>
      <p:ext uri="{BB962C8B-B14F-4D97-AF65-F5344CB8AC3E}">
        <p14:creationId xmlns:p14="http://schemas.microsoft.com/office/powerpoint/2010/main" val="114196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6C51-6047-47A1-9933-59417EA67D45}"/>
              </a:ext>
            </a:extLst>
          </p:cNvPr>
          <p:cNvSpPr>
            <a:spLocks noGrp="1"/>
          </p:cNvSpPr>
          <p:nvPr>
            <p:ph type="title"/>
          </p:nvPr>
        </p:nvSpPr>
        <p:spPr>
          <a:xfrm>
            <a:off x="471953" y="2757426"/>
            <a:ext cx="11248094" cy="671574"/>
          </a:xfrm>
        </p:spPr>
        <p:txBody>
          <a:bodyPr>
            <a:noAutofit/>
          </a:bodyPr>
          <a:lstStyle/>
          <a:p>
            <a:r>
              <a:rPr lang="en-US" sz="1600" dirty="0">
                <a:latin typeface="+mn-lt"/>
              </a:rPr>
              <a:t>This service will be provided to all 2 Wheelers either free of cost or at a reasonable cost to customers, depending on date of sale of vehicle &amp; models covered.</a:t>
            </a:r>
            <a:br>
              <a:rPr lang="en-US" sz="1600" dirty="0">
                <a:latin typeface="+mn-lt"/>
              </a:rPr>
            </a:br>
            <a:endParaRPr lang="en-IN" sz="1600" dirty="0">
              <a:latin typeface="+mn-lt"/>
            </a:endParaRPr>
          </a:p>
        </p:txBody>
      </p:sp>
      <p:pic>
        <p:nvPicPr>
          <p:cNvPr id="4" name="Picture 3">
            <a:extLst>
              <a:ext uri="{FF2B5EF4-FFF2-40B4-BE49-F238E27FC236}">
                <a16:creationId xmlns:a16="http://schemas.microsoft.com/office/drawing/2014/main" id="{C3B9C776-7A42-4BB3-AA83-B4EC0CBA9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06" y="556481"/>
            <a:ext cx="11248095" cy="1828958"/>
          </a:xfrm>
          <a:prstGeom prst="rect">
            <a:avLst/>
          </a:prstGeom>
        </p:spPr>
      </p:pic>
      <p:sp>
        <p:nvSpPr>
          <p:cNvPr id="5" name="Title 1">
            <a:extLst>
              <a:ext uri="{FF2B5EF4-FFF2-40B4-BE49-F238E27FC236}">
                <a16:creationId xmlns:a16="http://schemas.microsoft.com/office/drawing/2014/main" id="{52A7F183-FF91-4E63-99B6-0C67DDE0DA13}"/>
              </a:ext>
            </a:extLst>
          </p:cNvPr>
          <p:cNvSpPr txBox="1">
            <a:spLocks/>
          </p:cNvSpPr>
          <p:nvPr/>
        </p:nvSpPr>
        <p:spPr>
          <a:xfrm>
            <a:off x="471953" y="3593543"/>
            <a:ext cx="11248094" cy="18289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Ø"/>
            </a:pPr>
            <a:r>
              <a:rPr lang="en-US" sz="1600" dirty="0">
                <a:latin typeface="+mn-lt"/>
              </a:rPr>
              <a:t>Free of Cost (FOC) :</a:t>
            </a:r>
            <a:br>
              <a:rPr lang="en-US" sz="1600" dirty="0">
                <a:latin typeface="+mn-lt"/>
              </a:rPr>
            </a:br>
            <a:r>
              <a:rPr lang="en-US" sz="1600" dirty="0">
                <a:latin typeface="+mn-lt"/>
              </a:rPr>
              <a:t>All Scooters sold before or after the date of launch of the program in the town shall be covered for first two years from the date of sale.</a:t>
            </a:r>
          </a:p>
          <a:p>
            <a:pPr marL="285750" indent="-285750">
              <a:buFont typeface="Wingdings" panose="05000000000000000000" pitchFamily="2" charset="2"/>
              <a:buChar char="Ø"/>
            </a:pPr>
            <a:endParaRPr lang="en-US" sz="1600" dirty="0">
              <a:latin typeface="+mn-lt"/>
            </a:endParaRPr>
          </a:p>
          <a:p>
            <a:pPr marL="285750" indent="-285750">
              <a:buFont typeface="Wingdings" panose="05000000000000000000" pitchFamily="2" charset="2"/>
              <a:buChar char="Ø"/>
            </a:pPr>
            <a:r>
              <a:rPr lang="en-US" sz="1600" dirty="0">
                <a:latin typeface="+mn-lt"/>
              </a:rPr>
              <a:t>Chargeable Basis :</a:t>
            </a:r>
            <a:br>
              <a:rPr lang="en-US" sz="1600" dirty="0">
                <a:latin typeface="+mn-lt"/>
              </a:rPr>
            </a:br>
            <a:r>
              <a:rPr lang="en-US" sz="1600" dirty="0">
                <a:latin typeface="+mn-lt"/>
              </a:rPr>
              <a:t>For Scooters out of primary warranty, customers can avail the facility by paying a service charge at the time of availing the service. No separate membership fee required.</a:t>
            </a:r>
            <a:br>
              <a:rPr lang="en-US" sz="1600" dirty="0">
                <a:latin typeface="+mn-lt"/>
              </a:rPr>
            </a:br>
            <a:endParaRPr lang="en-IN" sz="1600" dirty="0">
              <a:latin typeface="+mn-lt"/>
            </a:endParaRPr>
          </a:p>
        </p:txBody>
      </p:sp>
    </p:spTree>
    <p:extLst>
      <p:ext uri="{BB962C8B-B14F-4D97-AF65-F5344CB8AC3E}">
        <p14:creationId xmlns:p14="http://schemas.microsoft.com/office/powerpoint/2010/main" val="95714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500"/>
                                        <p:tgtEl>
                                          <p:spTgt spid="5">
                                            <p:txEl>
                                              <p:pRg st="2" end="2"/>
                                            </p:txEl>
                                          </p:spTgt>
                                        </p:tgtEl>
                                      </p:cBhvr>
                                    </p:animEffect>
                                    <p:anim calcmode="lin" valueType="num">
                                      <p:cBhvr>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F04A6-E1FE-4DB5-A573-DD00D1CA5BC6}"/>
              </a:ext>
            </a:extLst>
          </p:cNvPr>
          <p:cNvSpPr>
            <a:spLocks noGrp="1"/>
          </p:cNvSpPr>
          <p:nvPr>
            <p:ph type="title"/>
          </p:nvPr>
        </p:nvSpPr>
        <p:spPr>
          <a:xfrm>
            <a:off x="607018" y="374905"/>
            <a:ext cx="10837985" cy="1444752"/>
          </a:xfrm>
        </p:spPr>
        <p:txBody>
          <a:bodyPr>
            <a:noAutofit/>
          </a:bodyPr>
          <a:lstStyle/>
          <a:p>
            <a:pPr algn="ctr"/>
            <a:r>
              <a:rPr lang="en-US" sz="2500" b="1" dirty="0">
                <a:latin typeface="Times New Roman" panose="02020603050405020304" pitchFamily="18" charset="0"/>
                <a:cs typeface="Times New Roman" panose="02020603050405020304" pitchFamily="18" charset="0"/>
              </a:rPr>
              <a:t>What Services under RSA?</a:t>
            </a:r>
            <a:br>
              <a:rPr lang="en-US" sz="2500" b="1" dirty="0">
                <a:latin typeface="Times New Roman" panose="02020603050405020304" pitchFamily="18" charset="0"/>
                <a:cs typeface="Times New Roman" panose="02020603050405020304" pitchFamily="18" charset="0"/>
              </a:rPr>
            </a:br>
            <a:br>
              <a:rPr lang="en-US" sz="1700" dirty="0"/>
            </a:br>
            <a:r>
              <a:rPr lang="en-US" sz="1700" dirty="0">
                <a:latin typeface="+mn-lt"/>
              </a:rPr>
              <a:t>Our Company will assign one authorized technician (Executive) who will be in touch with the customer to provide the following support :</a:t>
            </a:r>
            <a:br>
              <a:rPr lang="en-US" sz="1700" dirty="0">
                <a:latin typeface="+mn-lt"/>
              </a:rPr>
            </a:br>
            <a:endParaRPr lang="en-IN" sz="1700" dirty="0">
              <a:latin typeface="+mn-lt"/>
            </a:endParaRPr>
          </a:p>
        </p:txBody>
      </p:sp>
      <p:sp>
        <p:nvSpPr>
          <p:cNvPr id="3" name="Title 1">
            <a:extLst>
              <a:ext uri="{FF2B5EF4-FFF2-40B4-BE49-F238E27FC236}">
                <a16:creationId xmlns:a16="http://schemas.microsoft.com/office/drawing/2014/main" id="{7A804616-132A-449F-894D-00974D11BD3C}"/>
              </a:ext>
            </a:extLst>
          </p:cNvPr>
          <p:cNvSpPr txBox="1">
            <a:spLocks/>
          </p:cNvSpPr>
          <p:nvPr/>
        </p:nvSpPr>
        <p:spPr>
          <a:xfrm>
            <a:off x="607018" y="1901953"/>
            <a:ext cx="10837985" cy="40050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Ø"/>
            </a:pPr>
            <a:r>
              <a:rPr lang="en-US" sz="1600" b="1" dirty="0">
                <a:latin typeface="+mn-lt"/>
              </a:rPr>
              <a:t>Onsite Repair</a:t>
            </a:r>
            <a:r>
              <a:rPr lang="en-US" sz="1600" dirty="0">
                <a:latin typeface="+mn-lt"/>
              </a:rPr>
              <a:t> - Support regarding Minor Mechanical/ Electrical will be provided to get the vehicle road-worthy</a:t>
            </a:r>
            <a:br>
              <a:rPr lang="en-US" sz="1600" dirty="0">
                <a:latin typeface="+mn-lt"/>
              </a:rPr>
            </a:br>
            <a:endParaRPr lang="en-US" sz="1600" dirty="0">
              <a:latin typeface="+mn-lt"/>
            </a:endParaRPr>
          </a:p>
          <a:p>
            <a:pPr marL="285750" indent="-285750">
              <a:buFont typeface="Wingdings" panose="05000000000000000000" pitchFamily="2" charset="2"/>
              <a:buChar char="Ø"/>
            </a:pPr>
            <a:r>
              <a:rPr lang="en-US" sz="1600" b="1" dirty="0">
                <a:latin typeface="+mn-lt"/>
              </a:rPr>
              <a:t>Flat Tyre Support</a:t>
            </a:r>
            <a:r>
              <a:rPr lang="en-US" sz="1600" dirty="0">
                <a:latin typeface="+mn-lt"/>
              </a:rPr>
              <a:t> - In case of a puncture or </a:t>
            </a:r>
            <a:r>
              <a:rPr lang="en-US" sz="1600" dirty="0" err="1">
                <a:latin typeface="+mn-lt"/>
              </a:rPr>
              <a:t>tyre</a:t>
            </a:r>
            <a:r>
              <a:rPr lang="en-US" sz="1600" dirty="0">
                <a:latin typeface="+mn-lt"/>
              </a:rPr>
              <a:t> burst, the assigned executive shall support the Customer in getting it repaired from the nearest Tyre Repair Shop.</a:t>
            </a:r>
            <a:br>
              <a:rPr lang="en-US" sz="1600" dirty="0">
                <a:latin typeface="+mn-lt"/>
              </a:rPr>
            </a:br>
            <a:endParaRPr lang="en-US" sz="1600" dirty="0">
              <a:latin typeface="+mn-lt"/>
            </a:endParaRPr>
          </a:p>
          <a:p>
            <a:pPr marL="285750" indent="-285750">
              <a:buFont typeface="Wingdings" panose="05000000000000000000" pitchFamily="2" charset="2"/>
              <a:buChar char="Ø"/>
            </a:pPr>
            <a:r>
              <a:rPr lang="en-US" sz="1600" b="1" dirty="0">
                <a:latin typeface="+mn-lt"/>
              </a:rPr>
              <a:t>Fuel Delivery</a:t>
            </a:r>
            <a:r>
              <a:rPr lang="en-US" sz="1600" dirty="0">
                <a:latin typeface="+mn-lt"/>
              </a:rPr>
              <a:t> - In the event of the vehicle running out of fuel while traveling, the assigned executive will provide support by arranging up to 2 liters of fuel. The supply of fuel will be based on availability and fuel charges shall have to be borne by Customer.</a:t>
            </a:r>
            <a:br>
              <a:rPr lang="en-US" sz="1600" dirty="0">
                <a:latin typeface="+mn-lt"/>
              </a:rPr>
            </a:br>
            <a:endParaRPr lang="en-US" sz="1600" dirty="0">
              <a:latin typeface="+mn-lt"/>
            </a:endParaRPr>
          </a:p>
          <a:p>
            <a:pPr marL="285750" indent="-285750">
              <a:buFont typeface="Wingdings" panose="05000000000000000000" pitchFamily="2" charset="2"/>
              <a:buChar char="Ø"/>
            </a:pPr>
            <a:r>
              <a:rPr lang="en-US" sz="1600" b="1" dirty="0">
                <a:latin typeface="+mn-lt"/>
              </a:rPr>
              <a:t>Key Loss Support</a:t>
            </a:r>
            <a:r>
              <a:rPr lang="en-US" sz="1600" dirty="0">
                <a:latin typeface="+mn-lt"/>
              </a:rPr>
              <a:t> - Customers can also avail the pick-up of replacement key from the house of customer in case the key is lost.</a:t>
            </a:r>
            <a:br>
              <a:rPr lang="en-US" sz="1600" dirty="0">
                <a:latin typeface="+mn-lt"/>
              </a:rPr>
            </a:br>
            <a:endParaRPr lang="en-US" sz="1600" dirty="0">
              <a:latin typeface="+mn-lt"/>
            </a:endParaRPr>
          </a:p>
          <a:p>
            <a:pPr marL="285750" indent="-285750">
              <a:buFont typeface="Wingdings" panose="05000000000000000000" pitchFamily="2" charset="2"/>
              <a:buChar char="Ø"/>
            </a:pPr>
            <a:r>
              <a:rPr lang="en-US" sz="1600" b="1" dirty="0">
                <a:latin typeface="+mn-lt"/>
              </a:rPr>
              <a:t>Assistance in Case of Accident</a:t>
            </a:r>
            <a:r>
              <a:rPr lang="en-US" sz="1600" dirty="0">
                <a:latin typeface="+mn-lt"/>
              </a:rPr>
              <a:t> - In the undesired event of an accident, the customer will be provided information related to medical facilities available nearby. The vehicle will be towed to the nearest workshop on completion of legal formalities if any.</a:t>
            </a:r>
            <a:br>
              <a:rPr lang="en-US" sz="1600" dirty="0">
                <a:latin typeface="+mn-lt"/>
              </a:rPr>
            </a:br>
            <a:endParaRPr lang="en-US" sz="1600" dirty="0">
              <a:latin typeface="+mn-lt"/>
            </a:endParaRPr>
          </a:p>
          <a:p>
            <a:pPr marL="285750" indent="-285750">
              <a:buFont typeface="Wingdings" panose="05000000000000000000" pitchFamily="2" charset="2"/>
              <a:buChar char="Ø"/>
            </a:pPr>
            <a:r>
              <a:rPr lang="en-US" sz="1600" b="1" dirty="0">
                <a:latin typeface="+mn-lt"/>
              </a:rPr>
              <a:t>Towing Assistance</a:t>
            </a:r>
            <a:r>
              <a:rPr lang="en-US" sz="1600" dirty="0">
                <a:latin typeface="+mn-lt"/>
              </a:rPr>
              <a:t> - In the unlikely event where the vehicle could not be made roadworthy on the site, customers can still avail the service of towing the vehicle to the nearest Company Authorized Dealership.</a:t>
            </a:r>
            <a:br>
              <a:rPr lang="en-US" sz="1600" dirty="0">
                <a:latin typeface="+mn-lt"/>
              </a:rPr>
            </a:br>
            <a:endParaRPr lang="en-IN" sz="1600" dirty="0">
              <a:latin typeface="+mn-lt"/>
            </a:endParaRPr>
          </a:p>
        </p:txBody>
      </p:sp>
    </p:spTree>
    <p:extLst>
      <p:ext uri="{BB962C8B-B14F-4D97-AF65-F5344CB8AC3E}">
        <p14:creationId xmlns:p14="http://schemas.microsoft.com/office/powerpoint/2010/main" val="31456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3CF-1286-415F-85D4-CB0D51243FF2}"/>
              </a:ext>
            </a:extLst>
          </p:cNvPr>
          <p:cNvSpPr>
            <a:spLocks noGrp="1"/>
          </p:cNvSpPr>
          <p:nvPr>
            <p:ph type="title"/>
          </p:nvPr>
        </p:nvSpPr>
        <p:spPr>
          <a:xfrm>
            <a:off x="836612" y="358283"/>
            <a:ext cx="10515600" cy="493930"/>
          </a:xfrm>
        </p:spPr>
        <p:txBody>
          <a:bodyPr>
            <a:normAutofit fontScale="90000"/>
          </a:bodyPr>
          <a:lstStyle/>
          <a:p>
            <a:pPr algn="ctr"/>
            <a:r>
              <a:rPr lang="en-IN" b="1" dirty="0"/>
              <a:t>Service Mobile App</a:t>
            </a:r>
          </a:p>
        </p:txBody>
      </p:sp>
      <p:sp>
        <p:nvSpPr>
          <p:cNvPr id="3" name="Text Placeholder 2">
            <a:extLst>
              <a:ext uri="{FF2B5EF4-FFF2-40B4-BE49-F238E27FC236}">
                <a16:creationId xmlns:a16="http://schemas.microsoft.com/office/drawing/2014/main" id="{59C09699-E8FC-4C37-AF5B-B1DB90EC4B73}"/>
              </a:ext>
            </a:extLst>
          </p:cNvPr>
          <p:cNvSpPr>
            <a:spLocks noGrp="1"/>
          </p:cNvSpPr>
          <p:nvPr>
            <p:ph type="body" idx="1"/>
          </p:nvPr>
        </p:nvSpPr>
        <p:spPr>
          <a:xfrm>
            <a:off x="836612" y="1028128"/>
            <a:ext cx="10512425" cy="2855849"/>
          </a:xfrm>
        </p:spPr>
        <p:txBody>
          <a:bodyPr>
            <a:normAutofit/>
          </a:bodyPr>
          <a:lstStyle/>
          <a:p>
            <a:r>
              <a:rPr lang="en-US" sz="1500" dirty="0"/>
              <a:t>Our Company has released 2</a:t>
            </a:r>
            <a:r>
              <a:rPr lang="en-US" sz="1500" baseline="30000" dirty="0"/>
              <a:t>nd</a:t>
            </a:r>
            <a:r>
              <a:rPr lang="en-US" sz="1500" dirty="0"/>
              <a:t> version of service mobile app on 8</a:t>
            </a:r>
            <a:r>
              <a:rPr lang="en-US" sz="1500" baseline="30000" dirty="0"/>
              <a:t>th</a:t>
            </a:r>
            <a:r>
              <a:rPr lang="en-US" sz="1500" dirty="0"/>
              <a:t> aug’19 to deliver an enhanced experience for its customers, fulfilling three key objectives which are as follows:</a:t>
            </a:r>
          </a:p>
          <a:p>
            <a:pPr marL="342900" indent="-342900">
              <a:buFont typeface="Wingdings" panose="05000000000000000000" pitchFamily="2" charset="2"/>
              <a:buChar char="Ø"/>
            </a:pPr>
            <a:r>
              <a:rPr lang="en-US" sz="1500" dirty="0"/>
              <a:t>Availing our services will now become more convenient :</a:t>
            </a:r>
            <a:r>
              <a:rPr lang="en-US" sz="1500" b="0" dirty="0"/>
              <a:t> The app reduces the time and the effort with which the customer can obtain relevant information regarding his vehicle (specifications, warranty, service history)and now on a click can avail the services on offer by our company such as service booking, roadside assistance etc..</a:t>
            </a:r>
          </a:p>
          <a:p>
            <a:pPr marL="342900" indent="-342900">
              <a:buFont typeface="Wingdings" panose="05000000000000000000" pitchFamily="2" charset="2"/>
              <a:buChar char="Ø"/>
            </a:pPr>
            <a:r>
              <a:rPr lang="en-US" sz="1500" dirty="0"/>
              <a:t>The app will keep our customers updated about the company, our upcoming products and provide tips - to get best performance from their vehicles.</a:t>
            </a:r>
          </a:p>
          <a:p>
            <a:pPr marL="342900" indent="-342900">
              <a:buFont typeface="Wingdings" panose="05000000000000000000" pitchFamily="2" charset="2"/>
              <a:buChar char="Ø"/>
            </a:pPr>
            <a:r>
              <a:rPr lang="en-US" sz="1500" dirty="0"/>
              <a:t>Connect us with each and every customer :</a:t>
            </a:r>
            <a:r>
              <a:rPr lang="en-US" sz="1500" b="0" dirty="0"/>
              <a:t> Customers can now instantly connect both with our dealers and  company to avail information/ services through features such as service feedback, contact us and dealer locator.</a:t>
            </a:r>
          </a:p>
          <a:p>
            <a:endParaRPr lang="en-IN" sz="1500" b="0" dirty="0"/>
          </a:p>
        </p:txBody>
      </p:sp>
      <p:pic>
        <p:nvPicPr>
          <p:cNvPr id="8" name="Content Placeholder 7">
            <a:extLst>
              <a:ext uri="{FF2B5EF4-FFF2-40B4-BE49-F238E27FC236}">
                <a16:creationId xmlns:a16="http://schemas.microsoft.com/office/drawing/2014/main" id="{03765566-DB37-4870-BDAD-9AC7EED864A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99960" y="3883977"/>
            <a:ext cx="3208758" cy="2533049"/>
          </a:xfrm>
        </p:spPr>
      </p:pic>
      <p:pic>
        <p:nvPicPr>
          <p:cNvPr id="10" name="Content Placeholder 9">
            <a:extLst>
              <a:ext uri="{FF2B5EF4-FFF2-40B4-BE49-F238E27FC236}">
                <a16:creationId xmlns:a16="http://schemas.microsoft.com/office/drawing/2014/main" id="{B8CCAB39-4DF9-4E6C-A1B8-01B84256609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37232" y="3883977"/>
            <a:ext cx="6611805" cy="2534373"/>
          </a:xfrm>
        </p:spPr>
      </p:pic>
    </p:spTree>
    <p:extLst>
      <p:ext uri="{BB962C8B-B14F-4D97-AF65-F5344CB8AC3E}">
        <p14:creationId xmlns:p14="http://schemas.microsoft.com/office/powerpoint/2010/main" val="123680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B73BB3-442B-4E86-A6B9-3676F0718C37}"/>
              </a:ext>
            </a:extLst>
          </p:cNvPr>
          <p:cNvSpPr>
            <a:spLocks noGrp="1"/>
          </p:cNvSpPr>
          <p:nvPr>
            <p:ph type="body" sz="half" idx="2"/>
          </p:nvPr>
        </p:nvSpPr>
        <p:spPr>
          <a:xfrm>
            <a:off x="184640" y="993531"/>
            <a:ext cx="5811714" cy="5463253"/>
          </a:xfrm>
        </p:spPr>
        <p:txBody>
          <a:bodyPr>
            <a:normAutofit fontScale="70000" lnSpcReduction="20000"/>
          </a:bodyPr>
          <a:lstStyle/>
          <a:p>
            <a:pPr>
              <a:spcBef>
                <a:spcPts val="1200"/>
              </a:spcBef>
              <a:spcAft>
                <a:spcPts val="1200"/>
              </a:spcAft>
            </a:pPr>
            <a:r>
              <a:rPr lang="en-US" sz="2600" b="1" dirty="0">
                <a:solidFill>
                  <a:schemeClr val="accent1">
                    <a:lumMod val="75000"/>
                  </a:schemeClr>
                </a:solidFill>
                <a:latin typeface="Times New Roman" panose="02020603050405020304" pitchFamily="18" charset="0"/>
                <a:cs typeface="Times New Roman" panose="02020603050405020304" pitchFamily="18" charset="0"/>
              </a:rPr>
              <a:t>Key features of this App :</a:t>
            </a:r>
          </a:p>
          <a:p>
            <a:pPr marL="285750" indent="-285750">
              <a:buFont typeface="Wingdings" panose="05000000000000000000" pitchFamily="2" charset="2"/>
              <a:buChar char="ü"/>
            </a:pPr>
            <a:r>
              <a:rPr lang="en-US" sz="2200" b="1" dirty="0">
                <a:solidFill>
                  <a:srgbClr val="FF0000"/>
                </a:solidFill>
              </a:rPr>
              <a:t>Customer Profile :</a:t>
            </a:r>
            <a:r>
              <a:rPr lang="en-US" sz="2200" dirty="0"/>
              <a:t> Customers can create a unique login and get all the required information about their vehicles.</a:t>
            </a:r>
          </a:p>
          <a:p>
            <a:pPr marL="285750" indent="-285750">
              <a:buFont typeface="Wingdings" panose="05000000000000000000" pitchFamily="2" charset="2"/>
              <a:buChar char="ü"/>
            </a:pPr>
            <a:r>
              <a:rPr lang="en-US" sz="2200" b="1" dirty="0">
                <a:solidFill>
                  <a:srgbClr val="FF0000"/>
                </a:solidFill>
              </a:rPr>
              <a:t>Service Schedule :</a:t>
            </a:r>
            <a:r>
              <a:rPr lang="en-US" sz="2200" dirty="0"/>
              <a:t> Customers can know the recommended service interval with respect to both Time and KM for their vehicles.</a:t>
            </a:r>
          </a:p>
          <a:p>
            <a:pPr marL="285750" indent="-285750">
              <a:buFont typeface="Wingdings" panose="05000000000000000000" pitchFamily="2" charset="2"/>
              <a:buChar char="ü"/>
            </a:pPr>
            <a:r>
              <a:rPr lang="en-US" sz="2200" b="1" dirty="0">
                <a:solidFill>
                  <a:srgbClr val="FF0000"/>
                </a:solidFill>
              </a:rPr>
              <a:t>Specification :</a:t>
            </a:r>
            <a:r>
              <a:rPr lang="en-US" sz="2200" dirty="0"/>
              <a:t> Details related to Engine, Electrical, Tyres, and Brakes are visible for every model which will help customers to take an informed decision.</a:t>
            </a:r>
          </a:p>
          <a:p>
            <a:pPr marL="285750" indent="-285750">
              <a:buFont typeface="Wingdings" panose="05000000000000000000" pitchFamily="2" charset="2"/>
              <a:buChar char="ü"/>
            </a:pPr>
            <a:r>
              <a:rPr lang="en-US" sz="2200" b="1" dirty="0">
                <a:solidFill>
                  <a:srgbClr val="FF0000"/>
                </a:solidFill>
              </a:rPr>
              <a:t>Service Booking :</a:t>
            </a:r>
            <a:r>
              <a:rPr lang="en-US" sz="2200" dirty="0"/>
              <a:t> Customers can book their service online by taking an appointment at their preferred dealership. Currently service booking facility is available at selected 120 dealerships across India.</a:t>
            </a:r>
          </a:p>
          <a:p>
            <a:pPr marL="285750" indent="-285750">
              <a:buFont typeface="Wingdings" panose="05000000000000000000" pitchFamily="2" charset="2"/>
              <a:buChar char="ü"/>
            </a:pPr>
            <a:r>
              <a:rPr lang="en-US" sz="2200" b="1" dirty="0">
                <a:solidFill>
                  <a:srgbClr val="FF0000"/>
                </a:solidFill>
              </a:rPr>
              <a:t>Warranty :</a:t>
            </a:r>
            <a:r>
              <a:rPr lang="en-US" sz="2200" dirty="0">
                <a:solidFill>
                  <a:srgbClr val="FF0000"/>
                </a:solidFill>
              </a:rPr>
              <a:t> </a:t>
            </a:r>
            <a:r>
              <a:rPr lang="en-US" sz="2200" dirty="0"/>
              <a:t>Customers can know more about their vehicle warranty terms and conditions at ease.</a:t>
            </a:r>
          </a:p>
          <a:p>
            <a:pPr marL="285750" indent="-285750">
              <a:buFont typeface="Wingdings" panose="05000000000000000000" pitchFamily="2" charset="2"/>
              <a:buChar char="ü"/>
            </a:pPr>
            <a:r>
              <a:rPr lang="en-US" sz="2200" b="1" dirty="0">
                <a:solidFill>
                  <a:srgbClr val="FF0000"/>
                </a:solidFill>
              </a:rPr>
              <a:t>News &amp; Updates :</a:t>
            </a:r>
            <a:r>
              <a:rPr lang="en-US" sz="2200" dirty="0"/>
              <a:t> This feature provides latest information &amp; updates related to TVS Motor.</a:t>
            </a:r>
          </a:p>
          <a:p>
            <a:pPr marL="285750" indent="-285750">
              <a:buFont typeface="Wingdings" panose="05000000000000000000" pitchFamily="2" charset="2"/>
              <a:buChar char="ü"/>
            </a:pPr>
            <a:r>
              <a:rPr lang="en-US" sz="2200" b="1" dirty="0">
                <a:solidFill>
                  <a:srgbClr val="FF0000"/>
                </a:solidFill>
              </a:rPr>
              <a:t>Service History :</a:t>
            </a:r>
            <a:r>
              <a:rPr lang="en-US" sz="2200" dirty="0"/>
              <a:t> This features enables user to know the vehicle service history. Customer can also rate their last service experience with TVS Motor.</a:t>
            </a:r>
          </a:p>
          <a:p>
            <a:pPr marL="285750" indent="-285750">
              <a:buFont typeface="Wingdings" panose="05000000000000000000" pitchFamily="2" charset="2"/>
              <a:buChar char="ü"/>
            </a:pPr>
            <a:r>
              <a:rPr lang="en-US" sz="2200" b="1" dirty="0">
                <a:solidFill>
                  <a:srgbClr val="FF0000"/>
                </a:solidFill>
              </a:rPr>
              <a:t>Locate Dealer :</a:t>
            </a:r>
            <a:r>
              <a:rPr lang="en-US" sz="2200" dirty="0">
                <a:solidFill>
                  <a:srgbClr val="FF0000"/>
                </a:solidFill>
              </a:rPr>
              <a:t> </a:t>
            </a:r>
            <a:r>
              <a:rPr lang="en-US" sz="2200" dirty="0"/>
              <a:t>With this feature TVS dealerships can be located by the App user using their current location through GPS.</a:t>
            </a:r>
          </a:p>
          <a:p>
            <a:pPr marL="285750" indent="-285750">
              <a:buFont typeface="Wingdings" panose="05000000000000000000" pitchFamily="2" charset="2"/>
              <a:buChar char="ü"/>
            </a:pPr>
            <a:r>
              <a:rPr lang="en-US" sz="2200" b="1" dirty="0">
                <a:solidFill>
                  <a:srgbClr val="FF0000"/>
                </a:solidFill>
              </a:rPr>
              <a:t>Tips :</a:t>
            </a:r>
            <a:r>
              <a:rPr lang="en-US" sz="2200" dirty="0">
                <a:solidFill>
                  <a:srgbClr val="FF0000"/>
                </a:solidFill>
              </a:rPr>
              <a:t> </a:t>
            </a:r>
            <a:r>
              <a:rPr lang="en-US" sz="2200" dirty="0"/>
              <a:t>Useful tips are available for customers to get better mileage from vehicle. Vital safe riding tips have also been provided.</a:t>
            </a:r>
          </a:p>
          <a:p>
            <a:pPr marL="285750" indent="-285750">
              <a:buFont typeface="Wingdings" panose="05000000000000000000" pitchFamily="2" charset="2"/>
              <a:buChar char="ü"/>
            </a:pPr>
            <a:r>
              <a:rPr lang="en-US" sz="2200" b="1" dirty="0">
                <a:solidFill>
                  <a:srgbClr val="FF0000"/>
                </a:solidFill>
              </a:rPr>
              <a:t>Contact us :</a:t>
            </a:r>
            <a:r>
              <a:rPr lang="en-US" sz="2200" dirty="0"/>
              <a:t> Contact details of TVS Motor are provided for customer support.</a:t>
            </a:r>
          </a:p>
          <a:p>
            <a:endParaRPr lang="en-IN" sz="2200" dirty="0"/>
          </a:p>
        </p:txBody>
      </p:sp>
      <p:sp>
        <p:nvSpPr>
          <p:cNvPr id="11" name="Content Placeholder 12">
            <a:extLst>
              <a:ext uri="{FF2B5EF4-FFF2-40B4-BE49-F238E27FC236}">
                <a16:creationId xmlns:a16="http://schemas.microsoft.com/office/drawing/2014/main" id="{7E7DEBAB-D3A2-4561-8DE3-2D9E7DBA5AAA}"/>
              </a:ext>
            </a:extLst>
          </p:cNvPr>
          <p:cNvSpPr txBox="1">
            <a:spLocks/>
          </p:cNvSpPr>
          <p:nvPr/>
        </p:nvSpPr>
        <p:spPr>
          <a:xfrm>
            <a:off x="152400" y="331547"/>
            <a:ext cx="11887200" cy="35169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920" b="1" dirty="0">
                <a:latin typeface="Times New Roman" panose="02020603050405020304" pitchFamily="18" charset="0"/>
                <a:cs typeface="Times New Roman" panose="02020603050405020304" pitchFamily="18" charset="0"/>
              </a:rPr>
              <a:t>The App has been developed keeping in mind, customers’ busy schedule and higher accessibility to digital world.</a:t>
            </a:r>
          </a:p>
          <a:p>
            <a:endParaRPr lang="en-IN" sz="1920" b="1" dirty="0">
              <a:latin typeface="Times New Roman" panose="02020603050405020304" pitchFamily="18" charset="0"/>
              <a:cs typeface="Times New Roman" panose="02020603050405020304" pitchFamily="18" charset="0"/>
            </a:endParaRPr>
          </a:p>
          <a:p>
            <a:endParaRPr lang="en-IN" sz="1920" b="1" dirty="0">
              <a:latin typeface="Times New Roman" panose="02020603050405020304" pitchFamily="18" charset="0"/>
              <a:cs typeface="Times New Roman" panose="02020603050405020304" pitchFamily="18" charset="0"/>
            </a:endParaRPr>
          </a:p>
          <a:p>
            <a:endParaRPr lang="en-IN" sz="192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0FC6EA4-57C2-47F5-8CB1-A119DE510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602" y="2102761"/>
            <a:ext cx="5494496" cy="3364654"/>
          </a:xfrm>
          <a:prstGeom prst="rect">
            <a:avLst/>
          </a:prstGeom>
        </p:spPr>
      </p:pic>
    </p:spTree>
    <p:extLst>
      <p:ext uri="{BB962C8B-B14F-4D97-AF65-F5344CB8AC3E}">
        <p14:creationId xmlns:p14="http://schemas.microsoft.com/office/powerpoint/2010/main" val="51447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anim calcmode="lin" valueType="num">
                                      <p:cBhvr>
                                        <p:cTn id="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anim calcmode="lin" valueType="num">
                                      <p:cBhvr>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anim calcmode="lin" valueType="num">
                                      <p:cBhvr>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anim calcmode="lin" valueType="num">
                                      <p:cBhvr>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anim calcmode="lin" valueType="num">
                                      <p:cBhvr>
                                        <p:cTn id="3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anim calcmode="lin" valueType="num">
                                      <p:cBhvr>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500"/>
                                        <p:tgtEl>
                                          <p:spTgt spid="4">
                                            <p:txEl>
                                              <p:pRg st="7" end="7"/>
                                            </p:txEl>
                                          </p:spTgt>
                                        </p:tgtEl>
                                      </p:cBhvr>
                                    </p:animEffect>
                                    <p:anim calcmode="lin" valueType="num">
                                      <p:cBhvr>
                                        <p:cTn id="5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Effect transition="in" filter="fade">
                                      <p:cBhvr>
                                        <p:cTn id="56" dur="500"/>
                                        <p:tgtEl>
                                          <p:spTgt spid="4">
                                            <p:txEl>
                                              <p:pRg st="8" end="8"/>
                                            </p:txEl>
                                          </p:spTgt>
                                        </p:tgtEl>
                                      </p:cBhvr>
                                    </p:animEffect>
                                    <p:anim calcmode="lin" valueType="num">
                                      <p:cBhvr>
                                        <p:cTn id="5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8"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Effect transition="in" filter="fade">
                                      <p:cBhvr>
                                        <p:cTn id="63" dur="500"/>
                                        <p:tgtEl>
                                          <p:spTgt spid="4">
                                            <p:txEl>
                                              <p:pRg st="9" end="9"/>
                                            </p:txEl>
                                          </p:spTgt>
                                        </p:tgtEl>
                                      </p:cBhvr>
                                    </p:animEffect>
                                    <p:anim calcmode="lin" valueType="num">
                                      <p:cBhvr>
                                        <p:cTn id="64"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5"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10" end="10"/>
                                            </p:txEl>
                                          </p:spTgt>
                                        </p:tgtEl>
                                        <p:attrNameLst>
                                          <p:attrName>style.visibility</p:attrName>
                                        </p:attrNameLst>
                                      </p:cBhvr>
                                      <p:to>
                                        <p:strVal val="visible"/>
                                      </p:to>
                                    </p:set>
                                    <p:animEffect transition="in" filter="fade">
                                      <p:cBhvr>
                                        <p:cTn id="70" dur="500"/>
                                        <p:tgtEl>
                                          <p:spTgt spid="4">
                                            <p:txEl>
                                              <p:pRg st="10" end="10"/>
                                            </p:txEl>
                                          </p:spTgt>
                                        </p:tgtEl>
                                      </p:cBhvr>
                                    </p:animEffect>
                                    <p:anim calcmode="lin" valueType="num">
                                      <p:cBhvr>
                                        <p:cTn id="7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2" dur="5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500" fill="hold"/>
                                        <p:tgtEl>
                                          <p:spTgt spid="13"/>
                                        </p:tgtEl>
                                        <p:attrNameLst>
                                          <p:attrName>ppt_w</p:attrName>
                                        </p:attrNameLst>
                                      </p:cBhvr>
                                      <p:tavLst>
                                        <p:tav tm="0">
                                          <p:val>
                                            <p:fltVal val="0"/>
                                          </p:val>
                                        </p:tav>
                                        <p:tav tm="100000">
                                          <p:val>
                                            <p:strVal val="#ppt_w"/>
                                          </p:val>
                                        </p:tav>
                                      </p:tavLst>
                                    </p:anim>
                                    <p:anim calcmode="lin" valueType="num">
                                      <p:cBhvr>
                                        <p:cTn id="78" dur="500" fill="hold"/>
                                        <p:tgtEl>
                                          <p:spTgt spid="13"/>
                                        </p:tgtEl>
                                        <p:attrNameLst>
                                          <p:attrName>ppt_h</p:attrName>
                                        </p:attrNameLst>
                                      </p:cBhvr>
                                      <p:tavLst>
                                        <p:tav tm="0">
                                          <p:val>
                                            <p:fltVal val="0"/>
                                          </p:val>
                                        </p:tav>
                                        <p:tav tm="100000">
                                          <p:val>
                                            <p:strVal val="#ppt_h"/>
                                          </p:val>
                                        </p:tav>
                                      </p:tavLst>
                                    </p:anim>
                                    <p:animEffect transition="in" filter="fade">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843</TotalTime>
  <Words>706</Words>
  <Application>Microsoft Office PowerPoint</Application>
  <PresentationFormat>Widescreen</PresentationFormat>
  <Paragraphs>120</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Baskerville Old Face</vt:lpstr>
      <vt:lpstr>Calibri</vt:lpstr>
      <vt:lpstr>Calibri Light</vt:lpstr>
      <vt:lpstr>Times New Roman</vt:lpstr>
      <vt:lpstr>Wingdings</vt:lpstr>
      <vt:lpstr>Office Theme</vt:lpstr>
      <vt:lpstr>Online  Scooty Shopping</vt:lpstr>
      <vt:lpstr>Our Vehicles</vt:lpstr>
      <vt:lpstr>Dealer Locator</vt:lpstr>
      <vt:lpstr>Online Service Booking</vt:lpstr>
      <vt:lpstr>24x7 Road Side Assistance</vt:lpstr>
      <vt:lpstr>This service will be provided to all 2 Wheelers either free of cost or at a reasonable cost to customers, depending on date of sale of vehicle &amp; models covered. </vt:lpstr>
      <vt:lpstr>What Services under RSA?  Our Company will assign one authorized technician (Executive) who will be in touch with the customer to provide the following support : </vt:lpstr>
      <vt:lpstr>Service Mobile App</vt:lpstr>
      <vt:lpstr>PowerPoint Presentation</vt:lpstr>
      <vt:lpstr>Search  A Product</vt:lpstr>
      <vt:lpstr>Ajax Search</vt:lpstr>
      <vt:lpstr>Featured Accessories</vt:lpstr>
      <vt:lpstr> GLOVE BOX JUPITER-K6224450 MRP ₹233.00  </vt:lpstr>
      <vt:lpstr>PowerPoint Presentation</vt:lpstr>
      <vt:lpstr>Buy/Test Drive</vt:lpstr>
      <vt:lpstr>Products Details</vt:lpstr>
      <vt:lpstr>Cart Details</vt:lpstr>
      <vt:lpstr> Order Tracking</vt:lpstr>
      <vt:lpstr>Live Chat</vt:lpstr>
      <vt:lpstr>PowerPoint Presentation</vt:lpstr>
      <vt:lpstr>Business-to-Business</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sagar</dc:creator>
  <cp:lastModifiedBy>sagar patil</cp:lastModifiedBy>
  <cp:revision>60</cp:revision>
  <dcterms:created xsi:type="dcterms:W3CDTF">2018-07-31T19:53:38Z</dcterms:created>
  <dcterms:modified xsi:type="dcterms:W3CDTF">2018-09-01T22:21:30Z</dcterms:modified>
</cp:coreProperties>
</file>